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3.xml" ContentType="application/vnd.openxmlformats-officedocument.presentationml.comments+xml"/>
  <Override PartName="/ppt/comments/comment4.xml" ContentType="application/vnd.openxmlformats-officedocument.presentationml.comments+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comments/comment1.xml" ContentType="application/vnd.openxmlformats-officedocument.presentationml.comments+xml"/>
  <Override PartName="/ppt/comments/comment2.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comments/comment5.xml" ContentType="application/vnd.openxmlformats-officedocument.presentationml.comment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29"/>
  </p:notesMasterIdLst>
  <p:handoutMasterIdLst>
    <p:handoutMasterId r:id="rId30"/>
  </p:handoutMasterIdLst>
  <p:sldIdLst>
    <p:sldId id="419" r:id="rId2"/>
    <p:sldId id="384" r:id="rId3"/>
    <p:sldId id="427" r:id="rId4"/>
    <p:sldId id="383" r:id="rId5"/>
    <p:sldId id="429" r:id="rId6"/>
    <p:sldId id="397" r:id="rId7"/>
    <p:sldId id="398" r:id="rId8"/>
    <p:sldId id="390" r:id="rId9"/>
    <p:sldId id="386" r:id="rId10"/>
    <p:sldId id="387" r:id="rId11"/>
    <p:sldId id="391" r:id="rId12"/>
    <p:sldId id="392" r:id="rId13"/>
    <p:sldId id="393" r:id="rId14"/>
    <p:sldId id="431" r:id="rId15"/>
    <p:sldId id="420" r:id="rId16"/>
    <p:sldId id="422" r:id="rId17"/>
    <p:sldId id="423" r:id="rId18"/>
    <p:sldId id="424" r:id="rId19"/>
    <p:sldId id="425" r:id="rId20"/>
    <p:sldId id="406" r:id="rId21"/>
    <p:sldId id="405" r:id="rId22"/>
    <p:sldId id="407" r:id="rId23"/>
    <p:sldId id="396" r:id="rId24"/>
    <p:sldId id="430" r:id="rId25"/>
    <p:sldId id="382" r:id="rId26"/>
    <p:sldId id="428" r:id="rId27"/>
    <p:sldId id="418" r:id="rId28"/>
  </p:sldIdLst>
  <p:sldSz cx="9144000" cy="6858000" type="screen4x3"/>
  <p:notesSz cx="9236075" cy="7010400"/>
  <p:defaultTextStyle>
    <a:defPPr>
      <a:defRPr lang="en-US"/>
    </a:defPPr>
    <a:lvl1pPr algn="l" rtl="0" eaLnBrk="0" fontAlgn="base" hangingPunct="0">
      <a:spcBef>
        <a:spcPct val="20000"/>
      </a:spcBef>
      <a:spcAft>
        <a:spcPct val="0"/>
      </a:spcAft>
      <a:buClr>
        <a:schemeClr val="bg1"/>
      </a:buClr>
      <a:buChar char="•"/>
      <a:defRPr kumimoji="1" sz="4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bg1"/>
      </a:buClr>
      <a:buChar char="•"/>
      <a:defRPr kumimoji="1" sz="4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bg1"/>
      </a:buClr>
      <a:buChar char="•"/>
      <a:defRPr kumimoji="1" sz="4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bg1"/>
      </a:buClr>
      <a:buChar char="•"/>
      <a:defRPr kumimoji="1" sz="4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bg1"/>
      </a:buClr>
      <a:buChar char="•"/>
      <a:defRPr kumimoji="1" sz="4000" kern="1200">
        <a:solidFill>
          <a:schemeClr val="tx1"/>
        </a:solidFill>
        <a:latin typeface="Arial" charset="0"/>
        <a:ea typeface="+mn-ea"/>
        <a:cs typeface="+mn-cs"/>
      </a:defRPr>
    </a:lvl5pPr>
    <a:lvl6pPr marL="2286000" algn="l" defTabSz="914400" rtl="0" eaLnBrk="1" latinLnBrk="0" hangingPunct="1">
      <a:defRPr kumimoji="1" sz="4000" kern="1200">
        <a:solidFill>
          <a:schemeClr val="tx1"/>
        </a:solidFill>
        <a:latin typeface="Arial" charset="0"/>
        <a:ea typeface="+mn-ea"/>
        <a:cs typeface="+mn-cs"/>
      </a:defRPr>
    </a:lvl6pPr>
    <a:lvl7pPr marL="2743200" algn="l" defTabSz="914400" rtl="0" eaLnBrk="1" latinLnBrk="0" hangingPunct="1">
      <a:defRPr kumimoji="1" sz="4000" kern="1200">
        <a:solidFill>
          <a:schemeClr val="tx1"/>
        </a:solidFill>
        <a:latin typeface="Arial" charset="0"/>
        <a:ea typeface="+mn-ea"/>
        <a:cs typeface="+mn-cs"/>
      </a:defRPr>
    </a:lvl7pPr>
    <a:lvl8pPr marL="3200400" algn="l" defTabSz="914400" rtl="0" eaLnBrk="1" latinLnBrk="0" hangingPunct="1">
      <a:defRPr kumimoji="1" sz="4000" kern="1200">
        <a:solidFill>
          <a:schemeClr val="tx1"/>
        </a:solidFill>
        <a:latin typeface="Arial" charset="0"/>
        <a:ea typeface="+mn-ea"/>
        <a:cs typeface="+mn-cs"/>
      </a:defRPr>
    </a:lvl8pPr>
    <a:lvl9pPr marL="3657600" algn="l" defTabSz="914400" rtl="0" eaLnBrk="1" latinLnBrk="0" hangingPunct="1">
      <a:defRPr kumimoji="1" sz="40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gkook" initials="" lastIdx="2" clrIdx="0"/>
  <p:cmAuthor id="1" name="Luis Briceno" initials="LDB"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FF"/>
    <a:srgbClr val="008000"/>
    <a:srgbClr val="009900"/>
    <a:srgbClr val="0033CC"/>
    <a:srgbClr val="FF0000"/>
    <a:srgbClr val="FFFF99"/>
    <a:srgbClr val="FFCC66"/>
    <a:srgbClr val="CC0066"/>
    <a:srgbClr val="000099"/>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06" autoAdjust="0"/>
    <p:restoredTop sz="94711" autoAdjust="0"/>
  </p:normalViewPr>
  <p:slideViewPr>
    <p:cSldViewPr snapToGrid="0" snapToObjects="1">
      <p:cViewPr>
        <p:scale>
          <a:sx n="80" d="100"/>
          <a:sy n="80" d="100"/>
        </p:scale>
        <p:origin x="-378"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snapToObjects="1">
      <p:cViewPr varScale="1">
        <p:scale>
          <a:sx n="76" d="100"/>
          <a:sy n="76" d="100"/>
        </p:scale>
        <p:origin x="-1530" y="-90"/>
      </p:cViewPr>
      <p:guideLst>
        <p:guide orient="horz" pos="2208"/>
        <p:guide pos="290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kuma\Documents\CVS_docs\papers\IPDPS2010\part2%20result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kuma\Documents\CVS_docs\papers\HCW2010\Part%202%20results_HR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spPr>
            <a:solidFill>
              <a:schemeClr val="bg1">
                <a:lumMod val="75000"/>
              </a:schemeClr>
            </a:solidFill>
            <a:ln>
              <a:solidFill>
                <a:prstClr val="black"/>
              </a:solidFill>
            </a:ln>
          </c:spPr>
          <c:dLbls>
            <c:dLbl>
              <c:idx val="0"/>
              <c:layout>
                <c:manualLayout>
                  <c:x val="1.4640522152493381E-3"/>
                  <c:y val="-2.825225032828544E-2"/>
                </c:manualLayout>
              </c:layout>
              <c:showVal val="1"/>
            </c:dLbl>
            <c:dLbl>
              <c:idx val="1"/>
              <c:layout>
                <c:manualLayout>
                  <c:x val="0"/>
                  <c:y val="-3.0270268208877342E-2"/>
                </c:manualLayout>
              </c:layout>
              <c:showVal val="1"/>
            </c:dLbl>
            <c:numFmt formatCode="#,##0.00" sourceLinked="0"/>
            <c:txPr>
              <a:bodyPr/>
              <a:lstStyle/>
              <a:p>
                <a:pPr>
                  <a:defRPr sz="2000">
                    <a:latin typeface="Arial" pitchFamily="34" charset="0"/>
                    <a:cs typeface="Arial" pitchFamily="34" charset="0"/>
                  </a:defRPr>
                </a:pPr>
                <a:endParaRPr lang="en-US"/>
              </a:p>
            </c:txPr>
            <c:showVal val="1"/>
          </c:dLbls>
          <c:errBars>
            <c:errBarType val="both"/>
            <c:errValType val="cust"/>
            <c:plus>
              <c:numRef>
                <c:f>'part 2'!$B$2:$I$2</c:f>
                <c:numCache>
                  <c:formatCode>General</c:formatCode>
                  <c:ptCount val="8"/>
                  <c:pt idx="0">
                    <c:v>0.28000000000000008</c:v>
                  </c:pt>
                  <c:pt idx="1">
                    <c:v>0.38500000000000012</c:v>
                  </c:pt>
                  <c:pt idx="2">
                    <c:v>0.18000000000000005</c:v>
                  </c:pt>
                  <c:pt idx="3">
                    <c:v>0.10185185185185186</c:v>
                  </c:pt>
                  <c:pt idx="4">
                    <c:v>0.10600000000000002</c:v>
                  </c:pt>
                  <c:pt idx="5">
                    <c:v>0.10600000000000002</c:v>
                  </c:pt>
                  <c:pt idx="6">
                    <c:v>9.7222222222222252E-2</c:v>
                  </c:pt>
                  <c:pt idx="7">
                    <c:v>0.10600000000000002</c:v>
                  </c:pt>
                </c:numCache>
              </c:numRef>
            </c:plus>
            <c:minus>
              <c:numRef>
                <c:f>'part 2'!$B$2:$I$2</c:f>
                <c:numCache>
                  <c:formatCode>General</c:formatCode>
                  <c:ptCount val="8"/>
                  <c:pt idx="0">
                    <c:v>0.28000000000000008</c:v>
                  </c:pt>
                  <c:pt idx="1">
                    <c:v>0.38500000000000012</c:v>
                  </c:pt>
                  <c:pt idx="2">
                    <c:v>0.18000000000000005</c:v>
                  </c:pt>
                  <c:pt idx="3">
                    <c:v>0.10185185185185186</c:v>
                  </c:pt>
                  <c:pt idx="4">
                    <c:v>0.10600000000000002</c:v>
                  </c:pt>
                  <c:pt idx="5">
                    <c:v>0.10600000000000002</c:v>
                  </c:pt>
                  <c:pt idx="6">
                    <c:v>9.7222222222222252E-2</c:v>
                  </c:pt>
                  <c:pt idx="7">
                    <c:v>0.10600000000000002</c:v>
                  </c:pt>
                </c:numCache>
              </c:numRef>
            </c:minus>
          </c:errBars>
          <c:cat>
            <c:strRef>
              <c:f>'part 2'!$B$7:$I$7</c:f>
              <c:strCache>
                <c:ptCount val="8"/>
                <c:pt idx="0">
                  <c:v>DATCP 1</c:v>
                </c:pt>
                <c:pt idx="1">
                  <c:v>DATCP 2</c:v>
                </c:pt>
                <c:pt idx="2">
                  <c:v>DATCP 3</c:v>
                </c:pt>
                <c:pt idx="3">
                  <c:v>HRD 1</c:v>
                </c:pt>
                <c:pt idx="4">
                  <c:v>HRD 2</c:v>
                </c:pt>
                <c:pt idx="5">
                  <c:v>HRD 3</c:v>
                </c:pt>
                <c:pt idx="6">
                  <c:v>HRD 4</c:v>
                </c:pt>
                <c:pt idx="7">
                  <c:v>HRD 5</c:v>
                </c:pt>
              </c:strCache>
            </c:strRef>
          </c:cat>
          <c:val>
            <c:numRef>
              <c:f>'part 2'!$B$8:$I$8</c:f>
              <c:numCache>
                <c:formatCode>General</c:formatCode>
                <c:ptCount val="8"/>
                <c:pt idx="0">
                  <c:v>7.4889999999999999</c:v>
                </c:pt>
                <c:pt idx="1">
                  <c:v>7.4359999999999999</c:v>
                </c:pt>
                <c:pt idx="2">
                  <c:v>5.39</c:v>
                </c:pt>
                <c:pt idx="3">
                  <c:v>3.314814814814814</c:v>
                </c:pt>
                <c:pt idx="4">
                  <c:v>3.3055555555555554</c:v>
                </c:pt>
                <c:pt idx="5">
                  <c:v>2.5833333333333339</c:v>
                </c:pt>
                <c:pt idx="6">
                  <c:v>2.25</c:v>
                </c:pt>
                <c:pt idx="7">
                  <c:v>2.2314814814814814</c:v>
                </c:pt>
              </c:numCache>
            </c:numRef>
          </c:val>
        </c:ser>
        <c:axId val="83144064"/>
        <c:axId val="83133568"/>
      </c:barChart>
      <c:catAx>
        <c:axId val="83144064"/>
        <c:scaling>
          <c:orientation val="minMax"/>
        </c:scaling>
        <c:axPos val="b"/>
        <c:tickLblPos val="nextTo"/>
        <c:txPr>
          <a:bodyPr rot="1320000"/>
          <a:lstStyle/>
          <a:p>
            <a:pPr>
              <a:defRPr sz="1600">
                <a:latin typeface="Arial" pitchFamily="34" charset="0"/>
                <a:cs typeface="Arial" pitchFamily="34" charset="0"/>
              </a:defRPr>
            </a:pPr>
            <a:endParaRPr lang="en-US"/>
          </a:p>
        </c:txPr>
        <c:crossAx val="83133568"/>
        <c:crosses val="autoZero"/>
        <c:auto val="1"/>
        <c:lblAlgn val="ctr"/>
        <c:lblOffset val="100"/>
      </c:catAx>
      <c:valAx>
        <c:axId val="83133568"/>
        <c:scaling>
          <c:orientation val="minMax"/>
        </c:scaling>
        <c:axPos val="l"/>
        <c:majorGridlines/>
        <c:title>
          <c:tx>
            <c:rich>
              <a:bodyPr rot="-5400000" vert="horz"/>
              <a:lstStyle/>
              <a:p>
                <a:pPr>
                  <a:defRPr sz="2400">
                    <a:latin typeface="Arial" pitchFamily="34" charset="0"/>
                    <a:cs typeface="Arial" pitchFamily="34" charset="0"/>
                  </a:defRPr>
                </a:pPr>
                <a:r>
                  <a:rPr lang="en-US" sz="2400" b="1" i="0" baseline="0">
                    <a:latin typeface="Arial" pitchFamily="34" charset="0"/>
                    <a:cs typeface="Arial" pitchFamily="34" charset="0"/>
                  </a:rPr>
                  <a:t>robustness (</a:t>
                </a:r>
                <a:r>
                  <a:rPr lang="en-US" sz="2400" b="1" i="0" u="none" strike="noStrike" baseline="0"/>
                  <a:t>ρ</a:t>
                </a:r>
                <a:r>
                  <a:rPr lang="en-US" sz="2400" b="1" i="0" baseline="0">
                    <a:latin typeface="Arial" pitchFamily="34" charset="0"/>
                    <a:cs typeface="Arial" pitchFamily="34" charset="0"/>
                  </a:rPr>
                  <a:t>)</a:t>
                </a:r>
                <a:endParaRPr lang="en-US" sz="2400">
                  <a:latin typeface="Arial" pitchFamily="34" charset="0"/>
                  <a:cs typeface="Arial" pitchFamily="34" charset="0"/>
                </a:endParaRPr>
              </a:p>
            </c:rich>
          </c:tx>
          <c:layout/>
        </c:title>
        <c:numFmt formatCode="General" sourceLinked="1"/>
        <c:tickLblPos val="nextTo"/>
        <c:txPr>
          <a:bodyPr/>
          <a:lstStyle/>
          <a:p>
            <a:pPr>
              <a:defRPr sz="2400">
                <a:latin typeface="Arial" pitchFamily="34" charset="0"/>
                <a:cs typeface="Arial" pitchFamily="34" charset="0"/>
              </a:defRPr>
            </a:pPr>
            <a:endParaRPr lang="en-US"/>
          </a:p>
        </c:txPr>
        <c:crossAx val="83144064"/>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0"/>
          <c:order val="0"/>
          <c:tx>
            <c:v>HRD</c:v>
          </c:tx>
          <c:spPr>
            <a:ln w="28575">
              <a:noFill/>
            </a:ln>
          </c:spPr>
          <c:marker>
            <c:symbol val="triangle"/>
            <c:size val="8"/>
            <c:spPr>
              <a:noFill/>
              <a:ln w="3175">
                <a:solidFill>
                  <a:srgbClr val="3F3F3F"/>
                </a:solidFill>
              </a:ln>
            </c:spPr>
          </c:marker>
          <c:xVal>
            <c:numRef>
              <c:f>Sheet1!$A$1:$A$300</c:f>
              <c:numCache>
                <c:formatCode>General</c:formatCode>
                <c:ptCount val="300"/>
                <c:pt idx="0">
                  <c:v>11609.16</c:v>
                </c:pt>
                <c:pt idx="1">
                  <c:v>11609.16</c:v>
                </c:pt>
                <c:pt idx="2">
                  <c:v>11953.92</c:v>
                </c:pt>
                <c:pt idx="3">
                  <c:v>11953.92</c:v>
                </c:pt>
                <c:pt idx="4">
                  <c:v>11173.740000000002</c:v>
                </c:pt>
                <c:pt idx="5">
                  <c:v>11173.740000000002</c:v>
                </c:pt>
                <c:pt idx="6">
                  <c:v>11247.02</c:v>
                </c:pt>
                <c:pt idx="7">
                  <c:v>11247.02</c:v>
                </c:pt>
                <c:pt idx="8">
                  <c:v>10758.75</c:v>
                </c:pt>
                <c:pt idx="9">
                  <c:v>10353</c:v>
                </c:pt>
                <c:pt idx="10">
                  <c:v>10758.75</c:v>
                </c:pt>
                <c:pt idx="11">
                  <c:v>10353</c:v>
                </c:pt>
                <c:pt idx="12">
                  <c:v>10226.31</c:v>
                </c:pt>
                <c:pt idx="13">
                  <c:v>10226.31</c:v>
                </c:pt>
                <c:pt idx="14">
                  <c:v>10149.19</c:v>
                </c:pt>
                <c:pt idx="15">
                  <c:v>10149.19</c:v>
                </c:pt>
                <c:pt idx="16">
                  <c:v>11153.02</c:v>
                </c:pt>
                <c:pt idx="17">
                  <c:v>10114.75</c:v>
                </c:pt>
                <c:pt idx="18">
                  <c:v>10316.709999999997</c:v>
                </c:pt>
                <c:pt idx="19">
                  <c:v>10398.18</c:v>
                </c:pt>
                <c:pt idx="20">
                  <c:v>10398.18</c:v>
                </c:pt>
                <c:pt idx="21">
                  <c:v>11153.02</c:v>
                </c:pt>
                <c:pt idx="22">
                  <c:v>10114.75</c:v>
                </c:pt>
                <c:pt idx="23">
                  <c:v>10316.709999999997</c:v>
                </c:pt>
                <c:pt idx="24">
                  <c:v>10132.469999999996</c:v>
                </c:pt>
                <c:pt idx="25">
                  <c:v>10132.469999999996</c:v>
                </c:pt>
                <c:pt idx="26">
                  <c:v>9947.44</c:v>
                </c:pt>
                <c:pt idx="27">
                  <c:v>10493.630000000001</c:v>
                </c:pt>
                <c:pt idx="28">
                  <c:v>9947.44</c:v>
                </c:pt>
                <c:pt idx="29">
                  <c:v>10493.630000000001</c:v>
                </c:pt>
                <c:pt idx="30">
                  <c:v>9151.83</c:v>
                </c:pt>
                <c:pt idx="31">
                  <c:v>9151.83</c:v>
                </c:pt>
                <c:pt idx="32">
                  <c:v>10357.66</c:v>
                </c:pt>
                <c:pt idx="33">
                  <c:v>10357.66</c:v>
                </c:pt>
                <c:pt idx="34">
                  <c:v>9789.2000000000007</c:v>
                </c:pt>
                <c:pt idx="35">
                  <c:v>9789.2000000000007</c:v>
                </c:pt>
                <c:pt idx="36">
                  <c:v>10646.69</c:v>
                </c:pt>
                <c:pt idx="37">
                  <c:v>9801.0499999999975</c:v>
                </c:pt>
                <c:pt idx="38">
                  <c:v>10646.69</c:v>
                </c:pt>
                <c:pt idx="39">
                  <c:v>9801.0499999999975</c:v>
                </c:pt>
                <c:pt idx="40">
                  <c:v>10026.6</c:v>
                </c:pt>
                <c:pt idx="41">
                  <c:v>10026.6</c:v>
                </c:pt>
                <c:pt idx="42">
                  <c:v>10230.25</c:v>
                </c:pt>
                <c:pt idx="43">
                  <c:v>9534</c:v>
                </c:pt>
                <c:pt idx="44">
                  <c:v>10230.25</c:v>
                </c:pt>
                <c:pt idx="45">
                  <c:v>9534</c:v>
                </c:pt>
                <c:pt idx="46">
                  <c:v>9488.0300000000007</c:v>
                </c:pt>
                <c:pt idx="47">
                  <c:v>10728.31</c:v>
                </c:pt>
                <c:pt idx="48">
                  <c:v>10776.41</c:v>
                </c:pt>
                <c:pt idx="49">
                  <c:v>10728.31</c:v>
                </c:pt>
                <c:pt idx="50">
                  <c:v>10776.41</c:v>
                </c:pt>
                <c:pt idx="51">
                  <c:v>9488.0300000000007</c:v>
                </c:pt>
                <c:pt idx="52">
                  <c:v>10305.99</c:v>
                </c:pt>
                <c:pt idx="53">
                  <c:v>10305.99</c:v>
                </c:pt>
                <c:pt idx="54">
                  <c:v>10518.69</c:v>
                </c:pt>
                <c:pt idx="55">
                  <c:v>10518.69</c:v>
                </c:pt>
                <c:pt idx="56">
                  <c:v>9804.1400000000012</c:v>
                </c:pt>
                <c:pt idx="57">
                  <c:v>9804.1400000000012</c:v>
                </c:pt>
                <c:pt idx="58">
                  <c:v>9748.0499999999975</c:v>
                </c:pt>
                <c:pt idx="59">
                  <c:v>9748.0499999999975</c:v>
                </c:pt>
                <c:pt idx="60">
                  <c:v>9194.77</c:v>
                </c:pt>
                <c:pt idx="61">
                  <c:v>9194.77</c:v>
                </c:pt>
                <c:pt idx="62">
                  <c:v>9734.8799999999956</c:v>
                </c:pt>
                <c:pt idx="63">
                  <c:v>10261.740000000002</c:v>
                </c:pt>
                <c:pt idx="64">
                  <c:v>9621.49</c:v>
                </c:pt>
                <c:pt idx="65">
                  <c:v>9621.49</c:v>
                </c:pt>
                <c:pt idx="66">
                  <c:v>9734.8799999999956</c:v>
                </c:pt>
                <c:pt idx="67">
                  <c:v>10261.740000000002</c:v>
                </c:pt>
                <c:pt idx="68">
                  <c:v>10029.859999999999</c:v>
                </c:pt>
                <c:pt idx="69">
                  <c:v>8875.06</c:v>
                </c:pt>
                <c:pt idx="70">
                  <c:v>10029.859999999999</c:v>
                </c:pt>
                <c:pt idx="71">
                  <c:v>8875.06</c:v>
                </c:pt>
                <c:pt idx="72">
                  <c:v>10942.99</c:v>
                </c:pt>
                <c:pt idx="73">
                  <c:v>10942.99</c:v>
                </c:pt>
                <c:pt idx="74">
                  <c:v>11230.949999999999</c:v>
                </c:pt>
                <c:pt idx="75">
                  <c:v>9724.5499999999975</c:v>
                </c:pt>
                <c:pt idx="76">
                  <c:v>11230.949999999999</c:v>
                </c:pt>
                <c:pt idx="77">
                  <c:v>9724.5499999999975</c:v>
                </c:pt>
                <c:pt idx="78">
                  <c:v>8279.27</c:v>
                </c:pt>
                <c:pt idx="79">
                  <c:v>8279.27</c:v>
                </c:pt>
                <c:pt idx="80">
                  <c:v>8753.9</c:v>
                </c:pt>
                <c:pt idx="81">
                  <c:v>8753.9</c:v>
                </c:pt>
                <c:pt idx="82">
                  <c:v>10043.18</c:v>
                </c:pt>
                <c:pt idx="83">
                  <c:v>10043.18</c:v>
                </c:pt>
                <c:pt idx="84">
                  <c:v>9692.2099999999973</c:v>
                </c:pt>
                <c:pt idx="85">
                  <c:v>9692.2099999999973</c:v>
                </c:pt>
                <c:pt idx="86">
                  <c:v>9409.69</c:v>
                </c:pt>
                <c:pt idx="87">
                  <c:v>9801.18</c:v>
                </c:pt>
                <c:pt idx="88">
                  <c:v>10208.11</c:v>
                </c:pt>
                <c:pt idx="89">
                  <c:v>9801.18</c:v>
                </c:pt>
                <c:pt idx="90">
                  <c:v>10208.11</c:v>
                </c:pt>
                <c:pt idx="91">
                  <c:v>9409.69</c:v>
                </c:pt>
                <c:pt idx="92">
                  <c:v>9030.7900000000009</c:v>
                </c:pt>
                <c:pt idx="93">
                  <c:v>9030.7900000000009</c:v>
                </c:pt>
                <c:pt idx="94">
                  <c:v>9087.8499999999985</c:v>
                </c:pt>
                <c:pt idx="95">
                  <c:v>8258.83</c:v>
                </c:pt>
                <c:pt idx="96">
                  <c:v>9087.8499999999985</c:v>
                </c:pt>
                <c:pt idx="97">
                  <c:v>8258.83</c:v>
                </c:pt>
                <c:pt idx="98">
                  <c:v>7618.67</c:v>
                </c:pt>
                <c:pt idx="99">
                  <c:v>7618.67</c:v>
                </c:pt>
                <c:pt idx="100">
                  <c:v>9625.59</c:v>
                </c:pt>
                <c:pt idx="101">
                  <c:v>9625.59</c:v>
                </c:pt>
                <c:pt idx="102">
                  <c:v>10357.83</c:v>
                </c:pt>
                <c:pt idx="103">
                  <c:v>10357.83</c:v>
                </c:pt>
                <c:pt idx="104">
                  <c:v>9579.7000000000007</c:v>
                </c:pt>
                <c:pt idx="105">
                  <c:v>9579.7000000000007</c:v>
                </c:pt>
                <c:pt idx="106">
                  <c:v>9818.26</c:v>
                </c:pt>
                <c:pt idx="107">
                  <c:v>9818.26</c:v>
                </c:pt>
                <c:pt idx="108">
                  <c:v>9631.7800000000007</c:v>
                </c:pt>
                <c:pt idx="109">
                  <c:v>9631.7800000000007</c:v>
                </c:pt>
                <c:pt idx="110">
                  <c:v>9561.11</c:v>
                </c:pt>
                <c:pt idx="111">
                  <c:v>8940.01</c:v>
                </c:pt>
                <c:pt idx="112">
                  <c:v>9561.11</c:v>
                </c:pt>
                <c:pt idx="113">
                  <c:v>8940.01</c:v>
                </c:pt>
                <c:pt idx="114">
                  <c:v>9687.0300000000007</c:v>
                </c:pt>
                <c:pt idx="115">
                  <c:v>9057.0499999999975</c:v>
                </c:pt>
                <c:pt idx="116">
                  <c:v>9940.7800000000007</c:v>
                </c:pt>
                <c:pt idx="117">
                  <c:v>9057.0499999999975</c:v>
                </c:pt>
                <c:pt idx="118">
                  <c:v>9940.7800000000007</c:v>
                </c:pt>
                <c:pt idx="119">
                  <c:v>9687.0300000000007</c:v>
                </c:pt>
                <c:pt idx="120">
                  <c:v>9788.869999999999</c:v>
                </c:pt>
                <c:pt idx="121">
                  <c:v>9788.869999999999</c:v>
                </c:pt>
                <c:pt idx="122">
                  <c:v>9233.16</c:v>
                </c:pt>
                <c:pt idx="123">
                  <c:v>9233.16</c:v>
                </c:pt>
                <c:pt idx="124">
                  <c:v>9199.2099999999973</c:v>
                </c:pt>
                <c:pt idx="125">
                  <c:v>9199.2099999999973</c:v>
                </c:pt>
                <c:pt idx="126">
                  <c:v>9638.84</c:v>
                </c:pt>
                <c:pt idx="127">
                  <c:v>9638.84</c:v>
                </c:pt>
                <c:pt idx="128">
                  <c:v>9447.1400000000012</c:v>
                </c:pt>
                <c:pt idx="129">
                  <c:v>9447.1400000000012</c:v>
                </c:pt>
                <c:pt idx="130">
                  <c:v>9498.41</c:v>
                </c:pt>
                <c:pt idx="131">
                  <c:v>9546.93</c:v>
                </c:pt>
                <c:pt idx="132">
                  <c:v>9283.6299999999974</c:v>
                </c:pt>
                <c:pt idx="133">
                  <c:v>9498.41</c:v>
                </c:pt>
                <c:pt idx="134">
                  <c:v>9546.93</c:v>
                </c:pt>
                <c:pt idx="135">
                  <c:v>9283.6299999999974</c:v>
                </c:pt>
                <c:pt idx="136">
                  <c:v>9288.1</c:v>
                </c:pt>
                <c:pt idx="137">
                  <c:v>9487.3799999999956</c:v>
                </c:pt>
                <c:pt idx="138">
                  <c:v>9288.1</c:v>
                </c:pt>
                <c:pt idx="139">
                  <c:v>9487.3799999999956</c:v>
                </c:pt>
                <c:pt idx="140">
                  <c:v>8152.94</c:v>
                </c:pt>
                <c:pt idx="141">
                  <c:v>8152.94</c:v>
                </c:pt>
                <c:pt idx="142">
                  <c:v>9148.56</c:v>
                </c:pt>
                <c:pt idx="143">
                  <c:v>9148.56</c:v>
                </c:pt>
                <c:pt idx="144">
                  <c:v>9116.0400000000009</c:v>
                </c:pt>
                <c:pt idx="145">
                  <c:v>9116.0400000000009</c:v>
                </c:pt>
                <c:pt idx="146">
                  <c:v>10150.640000000001</c:v>
                </c:pt>
                <c:pt idx="147">
                  <c:v>10150.640000000001</c:v>
                </c:pt>
                <c:pt idx="148">
                  <c:v>10008.969999999996</c:v>
                </c:pt>
                <c:pt idx="149">
                  <c:v>10008.969999999996</c:v>
                </c:pt>
                <c:pt idx="150">
                  <c:v>7673.9299999999994</c:v>
                </c:pt>
                <c:pt idx="151">
                  <c:v>9665.3799999999956</c:v>
                </c:pt>
                <c:pt idx="152">
                  <c:v>9665.3799999999956</c:v>
                </c:pt>
                <c:pt idx="153">
                  <c:v>7673.9299999999994</c:v>
                </c:pt>
                <c:pt idx="154">
                  <c:v>8769.43</c:v>
                </c:pt>
                <c:pt idx="155">
                  <c:v>6877.1600000000008</c:v>
                </c:pt>
                <c:pt idx="156">
                  <c:v>8769.43</c:v>
                </c:pt>
                <c:pt idx="157">
                  <c:v>6877.1600000000008</c:v>
                </c:pt>
                <c:pt idx="158">
                  <c:v>8940.25</c:v>
                </c:pt>
                <c:pt idx="159">
                  <c:v>10177.99</c:v>
                </c:pt>
                <c:pt idx="160">
                  <c:v>10177.99</c:v>
                </c:pt>
                <c:pt idx="161">
                  <c:v>8940.25</c:v>
                </c:pt>
                <c:pt idx="162">
                  <c:v>9473.369999999999</c:v>
                </c:pt>
                <c:pt idx="163">
                  <c:v>9473.369999999999</c:v>
                </c:pt>
                <c:pt idx="164">
                  <c:v>7613.52</c:v>
                </c:pt>
                <c:pt idx="165">
                  <c:v>7613.52</c:v>
                </c:pt>
                <c:pt idx="166">
                  <c:v>8731.16</c:v>
                </c:pt>
                <c:pt idx="167">
                  <c:v>9326.07</c:v>
                </c:pt>
                <c:pt idx="168">
                  <c:v>9326.07</c:v>
                </c:pt>
                <c:pt idx="169">
                  <c:v>8731.16</c:v>
                </c:pt>
                <c:pt idx="170">
                  <c:v>9830.69</c:v>
                </c:pt>
                <c:pt idx="171">
                  <c:v>9830.69</c:v>
                </c:pt>
                <c:pt idx="172">
                  <c:v>9941.82</c:v>
                </c:pt>
                <c:pt idx="173">
                  <c:v>9941.82</c:v>
                </c:pt>
                <c:pt idx="174">
                  <c:v>9314.69</c:v>
                </c:pt>
                <c:pt idx="175">
                  <c:v>9314.69</c:v>
                </c:pt>
                <c:pt idx="176">
                  <c:v>7886.09</c:v>
                </c:pt>
                <c:pt idx="177">
                  <c:v>7886.09</c:v>
                </c:pt>
                <c:pt idx="178">
                  <c:v>8030.74</c:v>
                </c:pt>
                <c:pt idx="179">
                  <c:v>8030.74</c:v>
                </c:pt>
                <c:pt idx="180">
                  <c:v>7486.48</c:v>
                </c:pt>
                <c:pt idx="181">
                  <c:v>7486.48</c:v>
                </c:pt>
                <c:pt idx="182">
                  <c:v>7933.24</c:v>
                </c:pt>
                <c:pt idx="183">
                  <c:v>7933.24</c:v>
                </c:pt>
                <c:pt idx="184">
                  <c:v>9444.06</c:v>
                </c:pt>
                <c:pt idx="185">
                  <c:v>9444.06</c:v>
                </c:pt>
                <c:pt idx="186">
                  <c:v>7970.1200000000008</c:v>
                </c:pt>
                <c:pt idx="187">
                  <c:v>6940.9299999999994</c:v>
                </c:pt>
                <c:pt idx="188">
                  <c:v>7970.1200000000008</c:v>
                </c:pt>
                <c:pt idx="189">
                  <c:v>6940.9299999999994</c:v>
                </c:pt>
                <c:pt idx="190">
                  <c:v>7481.6</c:v>
                </c:pt>
                <c:pt idx="191">
                  <c:v>7229.68</c:v>
                </c:pt>
                <c:pt idx="192">
                  <c:v>9678.09</c:v>
                </c:pt>
                <c:pt idx="193">
                  <c:v>9678.09</c:v>
                </c:pt>
                <c:pt idx="194">
                  <c:v>7481.6</c:v>
                </c:pt>
                <c:pt idx="195">
                  <c:v>7229.68</c:v>
                </c:pt>
                <c:pt idx="196">
                  <c:v>6949.6600000000008</c:v>
                </c:pt>
                <c:pt idx="197">
                  <c:v>6949.6600000000008</c:v>
                </c:pt>
                <c:pt idx="198">
                  <c:v>8729.43</c:v>
                </c:pt>
                <c:pt idx="199">
                  <c:v>9287.18</c:v>
                </c:pt>
                <c:pt idx="200">
                  <c:v>8729.43</c:v>
                </c:pt>
                <c:pt idx="201">
                  <c:v>9287.18</c:v>
                </c:pt>
                <c:pt idx="202">
                  <c:v>9664.98</c:v>
                </c:pt>
                <c:pt idx="203">
                  <c:v>9664.98</c:v>
                </c:pt>
                <c:pt idx="204">
                  <c:v>6429.7699999999995</c:v>
                </c:pt>
                <c:pt idx="205">
                  <c:v>7345.26</c:v>
                </c:pt>
                <c:pt idx="206">
                  <c:v>6429.7699999999995</c:v>
                </c:pt>
                <c:pt idx="207">
                  <c:v>7345.26</c:v>
                </c:pt>
                <c:pt idx="208">
                  <c:v>7089.99</c:v>
                </c:pt>
                <c:pt idx="209">
                  <c:v>8718.56</c:v>
                </c:pt>
                <c:pt idx="210">
                  <c:v>8718.56</c:v>
                </c:pt>
                <c:pt idx="211">
                  <c:v>7089.99</c:v>
                </c:pt>
                <c:pt idx="212">
                  <c:v>8958.7800000000007</c:v>
                </c:pt>
                <c:pt idx="213">
                  <c:v>8958.7800000000007</c:v>
                </c:pt>
                <c:pt idx="214">
                  <c:v>9236.51</c:v>
                </c:pt>
                <c:pt idx="215">
                  <c:v>9236.51</c:v>
                </c:pt>
                <c:pt idx="216">
                  <c:v>8746.869999999999</c:v>
                </c:pt>
                <c:pt idx="217">
                  <c:v>8746.869999999999</c:v>
                </c:pt>
                <c:pt idx="218">
                  <c:v>7252.49</c:v>
                </c:pt>
                <c:pt idx="219">
                  <c:v>8107.6500000000005</c:v>
                </c:pt>
                <c:pt idx="220">
                  <c:v>8107.6500000000005</c:v>
                </c:pt>
                <c:pt idx="221">
                  <c:v>7252.49</c:v>
                </c:pt>
                <c:pt idx="222">
                  <c:v>8020.4</c:v>
                </c:pt>
                <c:pt idx="223">
                  <c:v>8020.4</c:v>
                </c:pt>
                <c:pt idx="224">
                  <c:v>6766.1900000000005</c:v>
                </c:pt>
                <c:pt idx="225">
                  <c:v>6766.1900000000005</c:v>
                </c:pt>
                <c:pt idx="226">
                  <c:v>8968.06</c:v>
                </c:pt>
                <c:pt idx="227">
                  <c:v>8820.65</c:v>
                </c:pt>
                <c:pt idx="228">
                  <c:v>8968.06</c:v>
                </c:pt>
                <c:pt idx="229">
                  <c:v>8820.65</c:v>
                </c:pt>
                <c:pt idx="230">
                  <c:v>7776.49</c:v>
                </c:pt>
                <c:pt idx="231">
                  <c:v>7776.49</c:v>
                </c:pt>
                <c:pt idx="232">
                  <c:v>7411.59</c:v>
                </c:pt>
                <c:pt idx="233">
                  <c:v>7411.59</c:v>
                </c:pt>
                <c:pt idx="234">
                  <c:v>7044.56</c:v>
                </c:pt>
                <c:pt idx="235">
                  <c:v>7044.56</c:v>
                </c:pt>
                <c:pt idx="236">
                  <c:v>7671.6200000000008</c:v>
                </c:pt>
                <c:pt idx="237">
                  <c:v>7671.6200000000008</c:v>
                </c:pt>
                <c:pt idx="238">
                  <c:v>6718.57</c:v>
                </c:pt>
                <c:pt idx="239">
                  <c:v>6718.57</c:v>
                </c:pt>
                <c:pt idx="240">
                  <c:v>6665.76</c:v>
                </c:pt>
                <c:pt idx="241">
                  <c:v>6665.76</c:v>
                </c:pt>
                <c:pt idx="242">
                  <c:v>6666.71</c:v>
                </c:pt>
                <c:pt idx="243">
                  <c:v>6666.71</c:v>
                </c:pt>
                <c:pt idx="244">
                  <c:v>8382.2000000000007</c:v>
                </c:pt>
                <c:pt idx="245">
                  <c:v>8382.2000000000007</c:v>
                </c:pt>
                <c:pt idx="246">
                  <c:v>6840.44</c:v>
                </c:pt>
                <c:pt idx="247">
                  <c:v>6840.44</c:v>
                </c:pt>
                <c:pt idx="248">
                  <c:v>7518.4</c:v>
                </c:pt>
                <c:pt idx="249">
                  <c:v>7518.4</c:v>
                </c:pt>
                <c:pt idx="250">
                  <c:v>7354.55</c:v>
                </c:pt>
                <c:pt idx="251">
                  <c:v>7354.55</c:v>
                </c:pt>
                <c:pt idx="252">
                  <c:v>7385.6</c:v>
                </c:pt>
                <c:pt idx="253">
                  <c:v>7385.6</c:v>
                </c:pt>
                <c:pt idx="254">
                  <c:v>8025.87</c:v>
                </c:pt>
                <c:pt idx="255">
                  <c:v>7390.21</c:v>
                </c:pt>
                <c:pt idx="256">
                  <c:v>8025.87</c:v>
                </c:pt>
                <c:pt idx="257">
                  <c:v>7390.21</c:v>
                </c:pt>
                <c:pt idx="258">
                  <c:v>5919.49</c:v>
                </c:pt>
                <c:pt idx="259">
                  <c:v>5919.49</c:v>
                </c:pt>
                <c:pt idx="260">
                  <c:v>5736.51</c:v>
                </c:pt>
                <c:pt idx="261">
                  <c:v>8144.6900000000005</c:v>
                </c:pt>
                <c:pt idx="262">
                  <c:v>8144.6900000000005</c:v>
                </c:pt>
                <c:pt idx="263">
                  <c:v>5736.51</c:v>
                </c:pt>
                <c:pt idx="264">
                  <c:v>7344.2699999999995</c:v>
                </c:pt>
                <c:pt idx="265">
                  <c:v>7344.2699999999995</c:v>
                </c:pt>
                <c:pt idx="266">
                  <c:v>6540.37</c:v>
                </c:pt>
                <c:pt idx="267">
                  <c:v>6540.37</c:v>
                </c:pt>
                <c:pt idx="268">
                  <c:v>7109.74</c:v>
                </c:pt>
                <c:pt idx="269">
                  <c:v>7109.74</c:v>
                </c:pt>
                <c:pt idx="270">
                  <c:v>6313.09</c:v>
                </c:pt>
                <c:pt idx="271">
                  <c:v>8431.52</c:v>
                </c:pt>
                <c:pt idx="272">
                  <c:v>8872.6400000000012</c:v>
                </c:pt>
                <c:pt idx="273">
                  <c:v>8431.52</c:v>
                </c:pt>
                <c:pt idx="274">
                  <c:v>8872.6400000000012</c:v>
                </c:pt>
                <c:pt idx="275">
                  <c:v>6313.09</c:v>
                </c:pt>
                <c:pt idx="276">
                  <c:v>6994.04</c:v>
                </c:pt>
                <c:pt idx="277">
                  <c:v>6994.04</c:v>
                </c:pt>
                <c:pt idx="278">
                  <c:v>6165.52</c:v>
                </c:pt>
                <c:pt idx="279">
                  <c:v>6165.52</c:v>
                </c:pt>
                <c:pt idx="280">
                  <c:v>6493.67</c:v>
                </c:pt>
                <c:pt idx="281">
                  <c:v>6493.67</c:v>
                </c:pt>
                <c:pt idx="282">
                  <c:v>6471.44</c:v>
                </c:pt>
                <c:pt idx="283">
                  <c:v>6471.44</c:v>
                </c:pt>
                <c:pt idx="284">
                  <c:v>6405.42</c:v>
                </c:pt>
                <c:pt idx="285">
                  <c:v>6405.42</c:v>
                </c:pt>
                <c:pt idx="286">
                  <c:v>7018.2</c:v>
                </c:pt>
                <c:pt idx="287">
                  <c:v>7018.2</c:v>
                </c:pt>
                <c:pt idx="288">
                  <c:v>5877.2</c:v>
                </c:pt>
                <c:pt idx="289">
                  <c:v>5877.2</c:v>
                </c:pt>
                <c:pt idx="290">
                  <c:v>5507.6900000000005</c:v>
                </c:pt>
                <c:pt idx="291">
                  <c:v>5507.6900000000005</c:v>
                </c:pt>
                <c:pt idx="292">
                  <c:v>6758.4699999999993</c:v>
                </c:pt>
                <c:pt idx="293">
                  <c:v>6758.4699999999993</c:v>
                </c:pt>
                <c:pt idx="294">
                  <c:v>6247.6200000000008</c:v>
                </c:pt>
                <c:pt idx="295">
                  <c:v>6247.6200000000008</c:v>
                </c:pt>
                <c:pt idx="296">
                  <c:v>6539.1900000000005</c:v>
                </c:pt>
                <c:pt idx="297">
                  <c:v>6539.1900000000005</c:v>
                </c:pt>
                <c:pt idx="298">
                  <c:v>5421.8600000000006</c:v>
                </c:pt>
                <c:pt idx="299">
                  <c:v>5421.8600000000006</c:v>
                </c:pt>
              </c:numCache>
            </c:numRef>
          </c:xVal>
          <c:yVal>
            <c:numRef>
              <c:f>Sheet1!$B$1:$B$300</c:f>
              <c:numCache>
                <c:formatCode>General</c:formatCode>
                <c:ptCount val="300"/>
                <c:pt idx="0">
                  <c:v>1.1399999999999997</c:v>
                </c:pt>
                <c:pt idx="1">
                  <c:v>1.1399999999999997</c:v>
                </c:pt>
                <c:pt idx="2">
                  <c:v>1.33</c:v>
                </c:pt>
                <c:pt idx="3">
                  <c:v>1.33</c:v>
                </c:pt>
                <c:pt idx="4">
                  <c:v>1.4</c:v>
                </c:pt>
                <c:pt idx="5">
                  <c:v>1.4</c:v>
                </c:pt>
                <c:pt idx="6">
                  <c:v>1.55</c:v>
                </c:pt>
                <c:pt idx="7">
                  <c:v>1.55</c:v>
                </c:pt>
                <c:pt idx="8">
                  <c:v>1.61</c:v>
                </c:pt>
                <c:pt idx="9">
                  <c:v>1.61</c:v>
                </c:pt>
                <c:pt idx="10">
                  <c:v>1.61</c:v>
                </c:pt>
                <c:pt idx="11">
                  <c:v>1.61</c:v>
                </c:pt>
                <c:pt idx="12">
                  <c:v>1.6300000000000001</c:v>
                </c:pt>
                <c:pt idx="13">
                  <c:v>1.6300000000000001</c:v>
                </c:pt>
                <c:pt idx="14">
                  <c:v>1.7</c:v>
                </c:pt>
                <c:pt idx="15">
                  <c:v>1.7</c:v>
                </c:pt>
                <c:pt idx="16">
                  <c:v>1.79</c:v>
                </c:pt>
                <c:pt idx="17">
                  <c:v>1.79</c:v>
                </c:pt>
                <c:pt idx="18">
                  <c:v>1.79</c:v>
                </c:pt>
                <c:pt idx="19">
                  <c:v>1.79</c:v>
                </c:pt>
                <c:pt idx="20">
                  <c:v>1.79</c:v>
                </c:pt>
                <c:pt idx="21">
                  <c:v>1.79</c:v>
                </c:pt>
                <c:pt idx="22">
                  <c:v>1.79</c:v>
                </c:pt>
                <c:pt idx="23">
                  <c:v>1.79</c:v>
                </c:pt>
                <c:pt idx="24">
                  <c:v>1.81</c:v>
                </c:pt>
                <c:pt idx="25">
                  <c:v>1.81</c:v>
                </c:pt>
                <c:pt idx="26">
                  <c:v>1.9000000000000001</c:v>
                </c:pt>
                <c:pt idx="27">
                  <c:v>1.9000000000000001</c:v>
                </c:pt>
                <c:pt idx="28">
                  <c:v>1.9000000000000001</c:v>
                </c:pt>
                <c:pt idx="29">
                  <c:v>1.9000000000000001</c:v>
                </c:pt>
                <c:pt idx="30">
                  <c:v>1.9100000000000001</c:v>
                </c:pt>
                <c:pt idx="31">
                  <c:v>1.9100000000000001</c:v>
                </c:pt>
                <c:pt idx="32">
                  <c:v>1.9700000000000002</c:v>
                </c:pt>
                <c:pt idx="33">
                  <c:v>1.9700000000000002</c:v>
                </c:pt>
                <c:pt idx="34">
                  <c:v>1.9800000000000002</c:v>
                </c:pt>
                <c:pt idx="35">
                  <c:v>1.9800000000000002</c:v>
                </c:pt>
                <c:pt idx="36">
                  <c:v>2</c:v>
                </c:pt>
                <c:pt idx="37">
                  <c:v>2</c:v>
                </c:pt>
                <c:pt idx="38">
                  <c:v>2</c:v>
                </c:pt>
                <c:pt idx="39">
                  <c:v>2</c:v>
                </c:pt>
                <c:pt idx="40">
                  <c:v>2.04</c:v>
                </c:pt>
                <c:pt idx="41">
                  <c:v>2.04</c:v>
                </c:pt>
                <c:pt idx="42">
                  <c:v>2.0699999999999998</c:v>
                </c:pt>
                <c:pt idx="43">
                  <c:v>2.0699999999999998</c:v>
                </c:pt>
                <c:pt idx="44">
                  <c:v>2.0699999999999998</c:v>
                </c:pt>
                <c:pt idx="45">
                  <c:v>2.0699999999999998</c:v>
                </c:pt>
                <c:pt idx="46">
                  <c:v>2.08</c:v>
                </c:pt>
                <c:pt idx="47">
                  <c:v>2.08</c:v>
                </c:pt>
                <c:pt idx="48">
                  <c:v>2.08</c:v>
                </c:pt>
                <c:pt idx="49">
                  <c:v>2.08</c:v>
                </c:pt>
                <c:pt idx="50">
                  <c:v>2.08</c:v>
                </c:pt>
                <c:pt idx="51">
                  <c:v>2.08</c:v>
                </c:pt>
                <c:pt idx="52">
                  <c:v>2.09</c:v>
                </c:pt>
                <c:pt idx="53">
                  <c:v>2.09</c:v>
                </c:pt>
                <c:pt idx="54">
                  <c:v>2.1</c:v>
                </c:pt>
                <c:pt idx="55">
                  <c:v>2.1</c:v>
                </c:pt>
                <c:pt idx="56">
                  <c:v>2.11</c:v>
                </c:pt>
                <c:pt idx="57">
                  <c:v>2.11</c:v>
                </c:pt>
                <c:pt idx="58">
                  <c:v>2.12</c:v>
                </c:pt>
                <c:pt idx="59">
                  <c:v>2.12</c:v>
                </c:pt>
                <c:pt idx="60">
                  <c:v>2.14</c:v>
                </c:pt>
                <c:pt idx="61">
                  <c:v>2.14</c:v>
                </c:pt>
                <c:pt idx="62">
                  <c:v>2.15</c:v>
                </c:pt>
                <c:pt idx="63">
                  <c:v>2.15</c:v>
                </c:pt>
                <c:pt idx="64">
                  <c:v>2.15</c:v>
                </c:pt>
                <c:pt idx="65">
                  <c:v>2.15</c:v>
                </c:pt>
                <c:pt idx="66">
                  <c:v>2.15</c:v>
                </c:pt>
                <c:pt idx="67">
                  <c:v>2.15</c:v>
                </c:pt>
                <c:pt idx="68">
                  <c:v>2.17</c:v>
                </c:pt>
                <c:pt idx="69">
                  <c:v>2.17</c:v>
                </c:pt>
                <c:pt idx="70">
                  <c:v>2.17</c:v>
                </c:pt>
                <c:pt idx="71">
                  <c:v>2.17</c:v>
                </c:pt>
                <c:pt idx="72">
                  <c:v>2.19</c:v>
                </c:pt>
                <c:pt idx="73">
                  <c:v>2.19</c:v>
                </c:pt>
                <c:pt idx="74">
                  <c:v>2.2000000000000002</c:v>
                </c:pt>
                <c:pt idx="75">
                  <c:v>2.2000000000000002</c:v>
                </c:pt>
                <c:pt idx="76">
                  <c:v>2.2000000000000002</c:v>
                </c:pt>
                <c:pt idx="77">
                  <c:v>2.2000000000000002</c:v>
                </c:pt>
                <c:pt idx="78">
                  <c:v>2.25</c:v>
                </c:pt>
                <c:pt idx="79">
                  <c:v>2.25</c:v>
                </c:pt>
                <c:pt idx="80">
                  <c:v>2.27</c:v>
                </c:pt>
                <c:pt idx="81">
                  <c:v>2.27</c:v>
                </c:pt>
                <c:pt idx="82">
                  <c:v>2.2999999999999998</c:v>
                </c:pt>
                <c:pt idx="83">
                  <c:v>2.2999999999999998</c:v>
                </c:pt>
                <c:pt idx="84">
                  <c:v>2.3299999999999996</c:v>
                </c:pt>
                <c:pt idx="85">
                  <c:v>2.3299999999999996</c:v>
                </c:pt>
                <c:pt idx="86">
                  <c:v>2.34</c:v>
                </c:pt>
                <c:pt idx="87">
                  <c:v>2.34</c:v>
                </c:pt>
                <c:pt idx="88">
                  <c:v>2.34</c:v>
                </c:pt>
                <c:pt idx="89">
                  <c:v>2.34</c:v>
                </c:pt>
                <c:pt idx="90">
                  <c:v>2.34</c:v>
                </c:pt>
                <c:pt idx="91">
                  <c:v>2.34</c:v>
                </c:pt>
                <c:pt idx="92">
                  <c:v>2.3499999999999996</c:v>
                </c:pt>
                <c:pt idx="93">
                  <c:v>2.3499999999999996</c:v>
                </c:pt>
                <c:pt idx="94">
                  <c:v>2.36</c:v>
                </c:pt>
                <c:pt idx="95">
                  <c:v>2.36</c:v>
                </c:pt>
                <c:pt idx="96">
                  <c:v>2.36</c:v>
                </c:pt>
                <c:pt idx="97">
                  <c:v>2.36</c:v>
                </c:pt>
                <c:pt idx="98">
                  <c:v>2.3699999999999997</c:v>
                </c:pt>
                <c:pt idx="99">
                  <c:v>2.3699999999999997</c:v>
                </c:pt>
                <c:pt idx="100">
                  <c:v>2.38</c:v>
                </c:pt>
                <c:pt idx="101">
                  <c:v>2.38</c:v>
                </c:pt>
                <c:pt idx="102">
                  <c:v>2.3899999999999997</c:v>
                </c:pt>
                <c:pt idx="103">
                  <c:v>2.3899999999999997</c:v>
                </c:pt>
                <c:pt idx="104">
                  <c:v>2.4099999999999997</c:v>
                </c:pt>
                <c:pt idx="105">
                  <c:v>2.4099999999999997</c:v>
                </c:pt>
                <c:pt idx="106">
                  <c:v>2.42</c:v>
                </c:pt>
                <c:pt idx="107">
                  <c:v>2.42</c:v>
                </c:pt>
                <c:pt idx="108">
                  <c:v>2.4299999999999997</c:v>
                </c:pt>
                <c:pt idx="109">
                  <c:v>2.4299999999999997</c:v>
                </c:pt>
                <c:pt idx="110">
                  <c:v>2.44</c:v>
                </c:pt>
                <c:pt idx="111">
                  <c:v>2.44</c:v>
                </c:pt>
                <c:pt idx="112">
                  <c:v>2.44</c:v>
                </c:pt>
                <c:pt idx="113">
                  <c:v>2.44</c:v>
                </c:pt>
                <c:pt idx="114">
                  <c:v>2.46</c:v>
                </c:pt>
                <c:pt idx="115">
                  <c:v>2.46</c:v>
                </c:pt>
                <c:pt idx="116">
                  <c:v>2.46</c:v>
                </c:pt>
                <c:pt idx="117">
                  <c:v>2.46</c:v>
                </c:pt>
                <c:pt idx="118">
                  <c:v>2.46</c:v>
                </c:pt>
                <c:pt idx="119">
                  <c:v>2.46</c:v>
                </c:pt>
                <c:pt idx="120">
                  <c:v>2.4699999999999998</c:v>
                </c:pt>
                <c:pt idx="121">
                  <c:v>2.4699999999999998</c:v>
                </c:pt>
                <c:pt idx="122">
                  <c:v>2.48</c:v>
                </c:pt>
                <c:pt idx="123">
                  <c:v>2.48</c:v>
                </c:pt>
                <c:pt idx="124">
                  <c:v>2.4899999999999998</c:v>
                </c:pt>
                <c:pt idx="125">
                  <c:v>2.4899999999999998</c:v>
                </c:pt>
                <c:pt idx="126">
                  <c:v>2.5</c:v>
                </c:pt>
                <c:pt idx="127">
                  <c:v>2.5</c:v>
                </c:pt>
                <c:pt idx="128">
                  <c:v>2.5099999999999998</c:v>
                </c:pt>
                <c:pt idx="129">
                  <c:v>2.5099999999999998</c:v>
                </c:pt>
                <c:pt idx="130">
                  <c:v>2.54</c:v>
                </c:pt>
                <c:pt idx="131">
                  <c:v>2.54</c:v>
                </c:pt>
                <c:pt idx="132">
                  <c:v>2.54</c:v>
                </c:pt>
                <c:pt idx="133">
                  <c:v>2.54</c:v>
                </c:pt>
                <c:pt idx="134">
                  <c:v>2.54</c:v>
                </c:pt>
                <c:pt idx="135">
                  <c:v>2.54</c:v>
                </c:pt>
                <c:pt idx="136">
                  <c:v>2.5499999999999998</c:v>
                </c:pt>
                <c:pt idx="137">
                  <c:v>2.5499999999999998</c:v>
                </c:pt>
                <c:pt idx="138">
                  <c:v>2.5499999999999998</c:v>
                </c:pt>
                <c:pt idx="139">
                  <c:v>2.5499999999999998</c:v>
                </c:pt>
                <c:pt idx="140">
                  <c:v>2.56</c:v>
                </c:pt>
                <c:pt idx="141">
                  <c:v>2.56</c:v>
                </c:pt>
                <c:pt idx="142">
                  <c:v>2.58</c:v>
                </c:pt>
                <c:pt idx="143">
                  <c:v>2.58</c:v>
                </c:pt>
                <c:pt idx="144">
                  <c:v>2.6</c:v>
                </c:pt>
                <c:pt idx="145">
                  <c:v>2.6</c:v>
                </c:pt>
                <c:pt idx="146">
                  <c:v>2.61</c:v>
                </c:pt>
                <c:pt idx="147">
                  <c:v>2.61</c:v>
                </c:pt>
                <c:pt idx="148">
                  <c:v>2.62</c:v>
                </c:pt>
                <c:pt idx="149">
                  <c:v>2.62</c:v>
                </c:pt>
                <c:pt idx="150">
                  <c:v>2.64</c:v>
                </c:pt>
                <c:pt idx="151">
                  <c:v>2.64</c:v>
                </c:pt>
                <c:pt idx="152">
                  <c:v>2.64</c:v>
                </c:pt>
                <c:pt idx="153">
                  <c:v>2.64</c:v>
                </c:pt>
                <c:pt idx="154">
                  <c:v>2.65</c:v>
                </c:pt>
                <c:pt idx="155">
                  <c:v>2.65</c:v>
                </c:pt>
                <c:pt idx="156">
                  <c:v>2.65</c:v>
                </c:pt>
                <c:pt idx="157">
                  <c:v>2.65</c:v>
                </c:pt>
                <c:pt idx="158">
                  <c:v>2.69</c:v>
                </c:pt>
                <c:pt idx="159">
                  <c:v>2.69</c:v>
                </c:pt>
                <c:pt idx="160">
                  <c:v>2.69</c:v>
                </c:pt>
                <c:pt idx="161">
                  <c:v>2.69</c:v>
                </c:pt>
                <c:pt idx="162">
                  <c:v>2.71</c:v>
                </c:pt>
                <c:pt idx="163">
                  <c:v>2.71</c:v>
                </c:pt>
                <c:pt idx="164">
                  <c:v>2.72</c:v>
                </c:pt>
                <c:pt idx="165">
                  <c:v>2.72</c:v>
                </c:pt>
                <c:pt idx="166">
                  <c:v>2.73</c:v>
                </c:pt>
                <c:pt idx="167">
                  <c:v>2.73</c:v>
                </c:pt>
                <c:pt idx="168">
                  <c:v>2.73</c:v>
                </c:pt>
                <c:pt idx="169">
                  <c:v>2.73</c:v>
                </c:pt>
                <c:pt idx="170">
                  <c:v>2.75</c:v>
                </c:pt>
                <c:pt idx="171">
                  <c:v>2.75</c:v>
                </c:pt>
                <c:pt idx="172">
                  <c:v>2.77</c:v>
                </c:pt>
                <c:pt idx="173">
                  <c:v>2.77</c:v>
                </c:pt>
                <c:pt idx="174">
                  <c:v>2.82</c:v>
                </c:pt>
                <c:pt idx="175">
                  <c:v>2.82</c:v>
                </c:pt>
                <c:pt idx="176">
                  <c:v>2.8299999999999996</c:v>
                </c:pt>
                <c:pt idx="177">
                  <c:v>2.8299999999999996</c:v>
                </c:pt>
                <c:pt idx="178">
                  <c:v>2.8499999999999996</c:v>
                </c:pt>
                <c:pt idx="179">
                  <c:v>2.8499999999999996</c:v>
                </c:pt>
                <c:pt idx="180">
                  <c:v>2.9</c:v>
                </c:pt>
                <c:pt idx="181">
                  <c:v>2.9</c:v>
                </c:pt>
                <c:pt idx="182">
                  <c:v>2.9099999999999997</c:v>
                </c:pt>
                <c:pt idx="183">
                  <c:v>2.9099999999999997</c:v>
                </c:pt>
                <c:pt idx="184">
                  <c:v>2.92</c:v>
                </c:pt>
                <c:pt idx="185">
                  <c:v>2.92</c:v>
                </c:pt>
                <c:pt idx="186">
                  <c:v>2.96</c:v>
                </c:pt>
                <c:pt idx="187">
                  <c:v>2.96</c:v>
                </c:pt>
                <c:pt idx="188">
                  <c:v>2.96</c:v>
                </c:pt>
                <c:pt idx="189">
                  <c:v>2.96</c:v>
                </c:pt>
                <c:pt idx="190">
                  <c:v>2.9699999999999998</c:v>
                </c:pt>
                <c:pt idx="191">
                  <c:v>2.9699999999999998</c:v>
                </c:pt>
                <c:pt idx="192">
                  <c:v>2.9699999999999998</c:v>
                </c:pt>
                <c:pt idx="193">
                  <c:v>2.9699999999999998</c:v>
                </c:pt>
                <c:pt idx="194">
                  <c:v>2.9699999999999998</c:v>
                </c:pt>
                <c:pt idx="195">
                  <c:v>2.9699999999999998</c:v>
                </c:pt>
                <c:pt idx="196">
                  <c:v>2.9899999999999998</c:v>
                </c:pt>
                <c:pt idx="197">
                  <c:v>2.9899999999999998</c:v>
                </c:pt>
                <c:pt idx="198">
                  <c:v>3</c:v>
                </c:pt>
                <c:pt idx="199">
                  <c:v>3</c:v>
                </c:pt>
                <c:pt idx="200">
                  <c:v>3</c:v>
                </c:pt>
                <c:pt idx="201">
                  <c:v>3</c:v>
                </c:pt>
                <c:pt idx="202">
                  <c:v>3.05</c:v>
                </c:pt>
                <c:pt idx="203">
                  <c:v>3.05</c:v>
                </c:pt>
                <c:pt idx="204">
                  <c:v>3.06</c:v>
                </c:pt>
                <c:pt idx="205">
                  <c:v>3.06</c:v>
                </c:pt>
                <c:pt idx="206">
                  <c:v>3.06</c:v>
                </c:pt>
                <c:pt idx="207">
                  <c:v>3.06</c:v>
                </c:pt>
                <c:pt idx="208">
                  <c:v>3.12</c:v>
                </c:pt>
                <c:pt idx="209">
                  <c:v>3.12</c:v>
                </c:pt>
                <c:pt idx="210">
                  <c:v>3.12</c:v>
                </c:pt>
                <c:pt idx="211">
                  <c:v>3.12</c:v>
                </c:pt>
                <c:pt idx="212">
                  <c:v>3.13</c:v>
                </c:pt>
                <c:pt idx="213">
                  <c:v>3.13</c:v>
                </c:pt>
                <c:pt idx="214">
                  <c:v>3.14</c:v>
                </c:pt>
                <c:pt idx="215">
                  <c:v>3.14</c:v>
                </c:pt>
                <c:pt idx="216">
                  <c:v>3.16</c:v>
                </c:pt>
                <c:pt idx="217">
                  <c:v>3.16</c:v>
                </c:pt>
                <c:pt idx="218">
                  <c:v>3.17</c:v>
                </c:pt>
                <c:pt idx="219">
                  <c:v>3.17</c:v>
                </c:pt>
                <c:pt idx="220">
                  <c:v>3.17</c:v>
                </c:pt>
                <c:pt idx="221">
                  <c:v>3.17</c:v>
                </c:pt>
                <c:pt idx="222">
                  <c:v>3.2</c:v>
                </c:pt>
                <c:pt idx="223">
                  <c:v>3.2</c:v>
                </c:pt>
                <c:pt idx="224">
                  <c:v>3.21</c:v>
                </c:pt>
                <c:pt idx="225">
                  <c:v>3.21</c:v>
                </c:pt>
                <c:pt idx="226">
                  <c:v>3.22</c:v>
                </c:pt>
                <c:pt idx="227">
                  <c:v>3.22</c:v>
                </c:pt>
                <c:pt idx="228">
                  <c:v>3.22</c:v>
                </c:pt>
                <c:pt idx="229">
                  <c:v>3.22</c:v>
                </c:pt>
                <c:pt idx="230">
                  <c:v>3.24</c:v>
                </c:pt>
                <c:pt idx="231">
                  <c:v>3.24</c:v>
                </c:pt>
                <c:pt idx="232">
                  <c:v>3.2600000000000002</c:v>
                </c:pt>
                <c:pt idx="233">
                  <c:v>3.2600000000000002</c:v>
                </c:pt>
                <c:pt idx="234">
                  <c:v>3.2800000000000002</c:v>
                </c:pt>
                <c:pt idx="235">
                  <c:v>3.2800000000000002</c:v>
                </c:pt>
                <c:pt idx="236">
                  <c:v>3.3099999999999996</c:v>
                </c:pt>
                <c:pt idx="237">
                  <c:v>3.3099999999999996</c:v>
                </c:pt>
                <c:pt idx="238">
                  <c:v>3.3299999999999996</c:v>
                </c:pt>
                <c:pt idx="239">
                  <c:v>3.3299999999999996</c:v>
                </c:pt>
                <c:pt idx="240">
                  <c:v>3.38</c:v>
                </c:pt>
                <c:pt idx="241">
                  <c:v>3.38</c:v>
                </c:pt>
                <c:pt idx="242">
                  <c:v>3.4099999999999997</c:v>
                </c:pt>
                <c:pt idx="243">
                  <c:v>3.4099999999999997</c:v>
                </c:pt>
                <c:pt idx="244">
                  <c:v>3.42</c:v>
                </c:pt>
                <c:pt idx="245">
                  <c:v>3.42</c:v>
                </c:pt>
                <c:pt idx="246">
                  <c:v>3.4299999999999997</c:v>
                </c:pt>
                <c:pt idx="247">
                  <c:v>3.4299999999999997</c:v>
                </c:pt>
                <c:pt idx="248">
                  <c:v>3.44</c:v>
                </c:pt>
                <c:pt idx="249">
                  <c:v>3.44</c:v>
                </c:pt>
                <c:pt idx="250">
                  <c:v>3.4499999999999997</c:v>
                </c:pt>
                <c:pt idx="251">
                  <c:v>3.4499999999999997</c:v>
                </c:pt>
                <c:pt idx="252">
                  <c:v>3.46</c:v>
                </c:pt>
                <c:pt idx="253">
                  <c:v>3.46</c:v>
                </c:pt>
                <c:pt idx="254">
                  <c:v>3.4699999999999998</c:v>
                </c:pt>
                <c:pt idx="255">
                  <c:v>3.4699999999999998</c:v>
                </c:pt>
                <c:pt idx="256">
                  <c:v>3.4699999999999998</c:v>
                </c:pt>
                <c:pt idx="257">
                  <c:v>3.4699999999999998</c:v>
                </c:pt>
                <c:pt idx="258">
                  <c:v>3.52</c:v>
                </c:pt>
                <c:pt idx="259">
                  <c:v>3.52</c:v>
                </c:pt>
                <c:pt idx="260">
                  <c:v>3.55</c:v>
                </c:pt>
                <c:pt idx="261">
                  <c:v>3.55</c:v>
                </c:pt>
                <c:pt idx="262">
                  <c:v>3.55</c:v>
                </c:pt>
                <c:pt idx="263">
                  <c:v>3.55</c:v>
                </c:pt>
                <c:pt idx="264">
                  <c:v>3.58</c:v>
                </c:pt>
                <c:pt idx="265">
                  <c:v>3.58</c:v>
                </c:pt>
                <c:pt idx="266">
                  <c:v>3.61</c:v>
                </c:pt>
                <c:pt idx="267">
                  <c:v>3.61</c:v>
                </c:pt>
                <c:pt idx="268">
                  <c:v>3.67</c:v>
                </c:pt>
                <c:pt idx="269">
                  <c:v>3.67</c:v>
                </c:pt>
                <c:pt idx="270">
                  <c:v>3.68</c:v>
                </c:pt>
                <c:pt idx="271">
                  <c:v>3.68</c:v>
                </c:pt>
                <c:pt idx="272">
                  <c:v>3.68</c:v>
                </c:pt>
                <c:pt idx="273">
                  <c:v>3.68</c:v>
                </c:pt>
                <c:pt idx="274">
                  <c:v>3.68</c:v>
                </c:pt>
                <c:pt idx="275">
                  <c:v>3.68</c:v>
                </c:pt>
                <c:pt idx="276">
                  <c:v>3.7</c:v>
                </c:pt>
                <c:pt idx="277">
                  <c:v>3.7</c:v>
                </c:pt>
                <c:pt idx="278">
                  <c:v>3.7600000000000002</c:v>
                </c:pt>
                <c:pt idx="279">
                  <c:v>3.7600000000000002</c:v>
                </c:pt>
                <c:pt idx="280">
                  <c:v>3.7800000000000002</c:v>
                </c:pt>
                <c:pt idx="281">
                  <c:v>3.7800000000000002</c:v>
                </c:pt>
                <c:pt idx="282">
                  <c:v>3.79</c:v>
                </c:pt>
                <c:pt idx="283">
                  <c:v>3.79</c:v>
                </c:pt>
                <c:pt idx="284">
                  <c:v>3.82</c:v>
                </c:pt>
                <c:pt idx="285">
                  <c:v>3.82</c:v>
                </c:pt>
                <c:pt idx="286">
                  <c:v>3.8899999999999997</c:v>
                </c:pt>
                <c:pt idx="287">
                  <c:v>3.8899999999999997</c:v>
                </c:pt>
                <c:pt idx="288">
                  <c:v>3.92</c:v>
                </c:pt>
                <c:pt idx="289">
                  <c:v>3.92</c:v>
                </c:pt>
                <c:pt idx="290">
                  <c:v>3.9699999999999998</c:v>
                </c:pt>
                <c:pt idx="291">
                  <c:v>3.9699999999999998</c:v>
                </c:pt>
                <c:pt idx="292">
                  <c:v>4.1199999999999992</c:v>
                </c:pt>
                <c:pt idx="293">
                  <c:v>4.1199999999999992</c:v>
                </c:pt>
                <c:pt idx="294">
                  <c:v>4.24</c:v>
                </c:pt>
                <c:pt idx="295">
                  <c:v>4.24</c:v>
                </c:pt>
                <c:pt idx="296">
                  <c:v>4.3199999999999994</c:v>
                </c:pt>
                <c:pt idx="297">
                  <c:v>4.3199999999999994</c:v>
                </c:pt>
                <c:pt idx="298">
                  <c:v>4.6199999999999992</c:v>
                </c:pt>
                <c:pt idx="299">
                  <c:v>4.6199999999999992</c:v>
                </c:pt>
              </c:numCache>
            </c:numRef>
          </c:yVal>
        </c:ser>
        <c:ser>
          <c:idx val="1"/>
          <c:order val="1"/>
          <c:tx>
            <c:v>DATCP</c:v>
          </c:tx>
          <c:spPr>
            <a:ln w="28575">
              <a:noFill/>
            </a:ln>
          </c:spPr>
          <c:marker>
            <c:symbol val="square"/>
            <c:size val="7"/>
            <c:spPr>
              <a:solidFill>
                <a:schemeClr val="bg1">
                  <a:lumMod val="65000"/>
                </a:schemeClr>
              </a:solidFill>
              <a:ln>
                <a:solidFill>
                  <a:schemeClr val="bg1">
                    <a:lumMod val="65000"/>
                  </a:schemeClr>
                </a:solidFill>
              </a:ln>
            </c:spPr>
          </c:marker>
          <c:xVal>
            <c:numRef>
              <c:f>Sheet2!$A$1:$A$91</c:f>
              <c:numCache>
                <c:formatCode>General</c:formatCode>
                <c:ptCount val="91"/>
                <c:pt idx="0">
                  <c:v>2444.7950000000001</c:v>
                </c:pt>
                <c:pt idx="1">
                  <c:v>2444.7950000000001</c:v>
                </c:pt>
                <c:pt idx="2">
                  <c:v>2109.59</c:v>
                </c:pt>
                <c:pt idx="3">
                  <c:v>2756.8900000000003</c:v>
                </c:pt>
                <c:pt idx="4">
                  <c:v>3496.078</c:v>
                </c:pt>
                <c:pt idx="5">
                  <c:v>3534.8020000000001</c:v>
                </c:pt>
                <c:pt idx="6">
                  <c:v>3269.1729999999998</c:v>
                </c:pt>
                <c:pt idx="7">
                  <c:v>3269.1729999999998</c:v>
                </c:pt>
                <c:pt idx="8">
                  <c:v>3974.3670000000002</c:v>
                </c:pt>
                <c:pt idx="9">
                  <c:v>3974.3679999999999</c:v>
                </c:pt>
                <c:pt idx="10">
                  <c:v>3292.7959999999998</c:v>
                </c:pt>
                <c:pt idx="11">
                  <c:v>4514.9370000000008</c:v>
                </c:pt>
                <c:pt idx="12">
                  <c:v>2109.5929999999998</c:v>
                </c:pt>
                <c:pt idx="13">
                  <c:v>2109.5929999999998</c:v>
                </c:pt>
                <c:pt idx="14">
                  <c:v>3947.069</c:v>
                </c:pt>
                <c:pt idx="15">
                  <c:v>3705.701</c:v>
                </c:pt>
                <c:pt idx="16">
                  <c:v>3705.701</c:v>
                </c:pt>
                <c:pt idx="17">
                  <c:v>3825.7779999999998</c:v>
                </c:pt>
                <c:pt idx="18">
                  <c:v>4074.0859999999998</c:v>
                </c:pt>
                <c:pt idx="19">
                  <c:v>4027.9360000000001</c:v>
                </c:pt>
                <c:pt idx="20">
                  <c:v>3291.6489999999994</c:v>
                </c:pt>
                <c:pt idx="21">
                  <c:v>3799.5479999999998</c:v>
                </c:pt>
                <c:pt idx="22">
                  <c:v>4021.2869999999994</c:v>
                </c:pt>
                <c:pt idx="23">
                  <c:v>2560.8950000000004</c:v>
                </c:pt>
                <c:pt idx="24">
                  <c:v>3883.75</c:v>
                </c:pt>
                <c:pt idx="25">
                  <c:v>2756.8950000000004</c:v>
                </c:pt>
                <c:pt idx="26">
                  <c:v>4012.8240000000001</c:v>
                </c:pt>
                <c:pt idx="27">
                  <c:v>3709.7079999999996</c:v>
                </c:pt>
                <c:pt idx="28">
                  <c:v>3710.6309999999999</c:v>
                </c:pt>
                <c:pt idx="29">
                  <c:v>4218.0170000000007</c:v>
                </c:pt>
                <c:pt idx="30">
                  <c:v>3929.3560000000002</c:v>
                </c:pt>
                <c:pt idx="31">
                  <c:v>3929.3560000000002</c:v>
                </c:pt>
                <c:pt idx="32">
                  <c:v>6467.6090000000004</c:v>
                </c:pt>
                <c:pt idx="33">
                  <c:v>4609.6620000000012</c:v>
                </c:pt>
                <c:pt idx="34">
                  <c:v>3463.6179999999999</c:v>
                </c:pt>
                <c:pt idx="35">
                  <c:v>3112.1959999999999</c:v>
                </c:pt>
                <c:pt idx="36">
                  <c:v>4558.1100000000015</c:v>
                </c:pt>
                <c:pt idx="37">
                  <c:v>3415.127</c:v>
                </c:pt>
                <c:pt idx="38">
                  <c:v>2417.4229999999998</c:v>
                </c:pt>
                <c:pt idx="39">
                  <c:v>3819.5740000000001</c:v>
                </c:pt>
                <c:pt idx="40">
                  <c:v>4685.5070000000005</c:v>
                </c:pt>
                <c:pt idx="41">
                  <c:v>4597.0210000000015</c:v>
                </c:pt>
                <c:pt idx="42">
                  <c:v>3975.7419999999997</c:v>
                </c:pt>
                <c:pt idx="43">
                  <c:v>4620.6530000000002</c:v>
                </c:pt>
                <c:pt idx="44">
                  <c:v>4441.9520000000002</c:v>
                </c:pt>
                <c:pt idx="45">
                  <c:v>3849.8750000000005</c:v>
                </c:pt>
                <c:pt idx="46">
                  <c:v>3345.2330000000002</c:v>
                </c:pt>
                <c:pt idx="47">
                  <c:v>3368.88</c:v>
                </c:pt>
                <c:pt idx="48">
                  <c:v>3960.9270000000001</c:v>
                </c:pt>
                <c:pt idx="49">
                  <c:v>4278.4049999999997</c:v>
                </c:pt>
                <c:pt idx="50">
                  <c:v>3859.2170000000001</c:v>
                </c:pt>
                <c:pt idx="51">
                  <c:v>4425.3910000000005</c:v>
                </c:pt>
                <c:pt idx="52">
                  <c:v>3940.3180000000002</c:v>
                </c:pt>
                <c:pt idx="53">
                  <c:v>4663.1840000000002</c:v>
                </c:pt>
                <c:pt idx="54">
                  <c:v>3613.1179999999999</c:v>
                </c:pt>
                <c:pt idx="55">
                  <c:v>3576.5729999999999</c:v>
                </c:pt>
                <c:pt idx="56">
                  <c:v>3744.556</c:v>
                </c:pt>
                <c:pt idx="57">
                  <c:v>3960.9265</c:v>
                </c:pt>
                <c:pt idx="58">
                  <c:v>4042.3580000000002</c:v>
                </c:pt>
                <c:pt idx="59">
                  <c:v>4400.3580000000002</c:v>
                </c:pt>
                <c:pt idx="60">
                  <c:v>3816.7619999999997</c:v>
                </c:pt>
                <c:pt idx="61">
                  <c:v>3794.9650000000001</c:v>
                </c:pt>
                <c:pt idx="62">
                  <c:v>4139.8900000000003</c:v>
                </c:pt>
                <c:pt idx="63">
                  <c:v>3909.5410000000002</c:v>
                </c:pt>
                <c:pt idx="64">
                  <c:v>3345.2330000000002</c:v>
                </c:pt>
                <c:pt idx="65">
                  <c:v>4049.8789999999999</c:v>
                </c:pt>
                <c:pt idx="66">
                  <c:v>4442.268</c:v>
                </c:pt>
                <c:pt idx="67">
                  <c:v>3603.3290000000002</c:v>
                </c:pt>
                <c:pt idx="68">
                  <c:v>3932.3710000000005</c:v>
                </c:pt>
                <c:pt idx="69">
                  <c:v>3809.6759999999999</c:v>
                </c:pt>
                <c:pt idx="70">
                  <c:v>3762.576</c:v>
                </c:pt>
                <c:pt idx="71">
                  <c:v>5629.1240000000007</c:v>
                </c:pt>
                <c:pt idx="72">
                  <c:v>4469.4739999999993</c:v>
                </c:pt>
                <c:pt idx="73">
                  <c:v>3953.9520000000002</c:v>
                </c:pt>
                <c:pt idx="74">
                  <c:v>3597.761</c:v>
                </c:pt>
                <c:pt idx="75">
                  <c:v>3499.61</c:v>
                </c:pt>
                <c:pt idx="76">
                  <c:v>4006.259</c:v>
                </c:pt>
                <c:pt idx="77">
                  <c:v>3575.5309999999999</c:v>
                </c:pt>
                <c:pt idx="78">
                  <c:v>4695.8030000000008</c:v>
                </c:pt>
                <c:pt idx="79">
                  <c:v>5156.5350000000008</c:v>
                </c:pt>
                <c:pt idx="80">
                  <c:v>3849.8750000000005</c:v>
                </c:pt>
                <c:pt idx="81">
                  <c:v>3877.864</c:v>
                </c:pt>
                <c:pt idx="82">
                  <c:v>4074.59</c:v>
                </c:pt>
                <c:pt idx="83">
                  <c:v>2982.0929999999998</c:v>
                </c:pt>
                <c:pt idx="84">
                  <c:v>4211.4489999999996</c:v>
                </c:pt>
                <c:pt idx="85">
                  <c:v>4082.1059999999998</c:v>
                </c:pt>
                <c:pt idx="86">
                  <c:v>3788.9140000000002</c:v>
                </c:pt>
                <c:pt idx="87">
                  <c:v>3932.0879999999997</c:v>
                </c:pt>
                <c:pt idx="88">
                  <c:v>3811.8</c:v>
                </c:pt>
                <c:pt idx="89">
                  <c:v>4136.24</c:v>
                </c:pt>
                <c:pt idx="90">
                  <c:v>4079.7379999999998</c:v>
                </c:pt>
              </c:numCache>
            </c:numRef>
          </c:xVal>
          <c:yVal>
            <c:numRef>
              <c:f>Sheet2!$B$1:$B$91</c:f>
              <c:numCache>
                <c:formatCode>General</c:formatCode>
                <c:ptCount val="91"/>
                <c:pt idx="0">
                  <c:v>8.1399999999999988</c:v>
                </c:pt>
                <c:pt idx="1">
                  <c:v>8.1399999999999988</c:v>
                </c:pt>
                <c:pt idx="2">
                  <c:v>9.43</c:v>
                </c:pt>
                <c:pt idx="3">
                  <c:v>7.218</c:v>
                </c:pt>
                <c:pt idx="4">
                  <c:v>8.152000000000001</c:v>
                </c:pt>
                <c:pt idx="5">
                  <c:v>7.8449999999999989</c:v>
                </c:pt>
                <c:pt idx="6">
                  <c:v>7.2489999999999997</c:v>
                </c:pt>
                <c:pt idx="7">
                  <c:v>7.2939999999999996</c:v>
                </c:pt>
                <c:pt idx="8">
                  <c:v>6.798</c:v>
                </c:pt>
                <c:pt idx="9">
                  <c:v>6.798</c:v>
                </c:pt>
                <c:pt idx="10">
                  <c:v>8.261000000000001</c:v>
                </c:pt>
                <c:pt idx="11">
                  <c:v>7.4300000000000006</c:v>
                </c:pt>
                <c:pt idx="12">
                  <c:v>9.4330000000000016</c:v>
                </c:pt>
                <c:pt idx="13">
                  <c:v>9.4340000000000011</c:v>
                </c:pt>
                <c:pt idx="14">
                  <c:v>7.5</c:v>
                </c:pt>
                <c:pt idx="15">
                  <c:v>8.1670000000000016</c:v>
                </c:pt>
                <c:pt idx="16">
                  <c:v>8.1670000000000016</c:v>
                </c:pt>
                <c:pt idx="17">
                  <c:v>6.58</c:v>
                </c:pt>
                <c:pt idx="18">
                  <c:v>8.1399999999999988</c:v>
                </c:pt>
                <c:pt idx="19">
                  <c:v>8.3580000000000005</c:v>
                </c:pt>
                <c:pt idx="20">
                  <c:v>7.6079999999999988</c:v>
                </c:pt>
                <c:pt idx="21">
                  <c:v>7.5010000000000003</c:v>
                </c:pt>
                <c:pt idx="22">
                  <c:v>8.0179999999999989</c:v>
                </c:pt>
                <c:pt idx="23">
                  <c:v>7.2190000000000003</c:v>
                </c:pt>
                <c:pt idx="24">
                  <c:v>6.8</c:v>
                </c:pt>
                <c:pt idx="25">
                  <c:v>7.2190000000000003</c:v>
                </c:pt>
                <c:pt idx="26">
                  <c:v>8.9460000000000015</c:v>
                </c:pt>
                <c:pt idx="27">
                  <c:v>7.3199999999999994</c:v>
                </c:pt>
                <c:pt idx="28">
                  <c:v>6.758</c:v>
                </c:pt>
                <c:pt idx="29">
                  <c:v>7.0430000000000001</c:v>
                </c:pt>
                <c:pt idx="30">
                  <c:v>7.0090000000000003</c:v>
                </c:pt>
                <c:pt idx="31">
                  <c:v>7.0090000000000003</c:v>
                </c:pt>
                <c:pt idx="32">
                  <c:v>3.7130000000000001</c:v>
                </c:pt>
                <c:pt idx="33">
                  <c:v>6.3339999999999996</c:v>
                </c:pt>
                <c:pt idx="34">
                  <c:v>7.0910000000000002</c:v>
                </c:pt>
                <c:pt idx="35">
                  <c:v>6.3949999999999987</c:v>
                </c:pt>
                <c:pt idx="36">
                  <c:v>7.0839999999999996</c:v>
                </c:pt>
                <c:pt idx="37">
                  <c:v>7.6609999999999987</c:v>
                </c:pt>
                <c:pt idx="38">
                  <c:v>8.2329999999999988</c:v>
                </c:pt>
                <c:pt idx="39">
                  <c:v>6.302999999999999</c:v>
                </c:pt>
                <c:pt idx="40">
                  <c:v>7.7709999999999999</c:v>
                </c:pt>
                <c:pt idx="41">
                  <c:v>5.915</c:v>
                </c:pt>
                <c:pt idx="42">
                  <c:v>6.3649999999999993</c:v>
                </c:pt>
                <c:pt idx="43">
                  <c:v>7.621999999999999</c:v>
                </c:pt>
                <c:pt idx="44">
                  <c:v>7.1559999999999988</c:v>
                </c:pt>
                <c:pt idx="45">
                  <c:v>5.1499999999999995</c:v>
                </c:pt>
                <c:pt idx="46">
                  <c:v>5.9310000000000009</c:v>
                </c:pt>
                <c:pt idx="47">
                  <c:v>5.8890000000000002</c:v>
                </c:pt>
                <c:pt idx="48">
                  <c:v>5.0010000000000003</c:v>
                </c:pt>
                <c:pt idx="49">
                  <c:v>5.0190000000000001</c:v>
                </c:pt>
                <c:pt idx="50">
                  <c:v>5.0579999999999989</c:v>
                </c:pt>
                <c:pt idx="51">
                  <c:v>4.5539999999999994</c:v>
                </c:pt>
                <c:pt idx="52">
                  <c:v>5.4770000000000003</c:v>
                </c:pt>
                <c:pt idx="53">
                  <c:v>5.1439999999999992</c:v>
                </c:pt>
                <c:pt idx="54">
                  <c:v>5.734</c:v>
                </c:pt>
                <c:pt idx="55">
                  <c:v>6.4359999999999999</c:v>
                </c:pt>
                <c:pt idx="56">
                  <c:v>5.5919999999999996</c:v>
                </c:pt>
                <c:pt idx="57">
                  <c:v>5.0090000000000003</c:v>
                </c:pt>
                <c:pt idx="58">
                  <c:v>4.5739999999999998</c:v>
                </c:pt>
                <c:pt idx="59">
                  <c:v>4.851</c:v>
                </c:pt>
                <c:pt idx="60">
                  <c:v>5.641</c:v>
                </c:pt>
                <c:pt idx="61">
                  <c:v>4.9729999999999999</c:v>
                </c:pt>
                <c:pt idx="62">
                  <c:v>5.5780000000000003</c:v>
                </c:pt>
                <c:pt idx="63">
                  <c:v>5.9260000000000002</c:v>
                </c:pt>
                <c:pt idx="64">
                  <c:v>5.9310000000000009</c:v>
                </c:pt>
                <c:pt idx="65">
                  <c:v>5.4939999999999998</c:v>
                </c:pt>
                <c:pt idx="66">
                  <c:v>5.0709999999999997</c:v>
                </c:pt>
                <c:pt idx="67">
                  <c:v>6.0269999999999992</c:v>
                </c:pt>
                <c:pt idx="68">
                  <c:v>5.2750000000000004</c:v>
                </c:pt>
                <c:pt idx="69">
                  <c:v>4.8529999999999989</c:v>
                </c:pt>
                <c:pt idx="70">
                  <c:v>5.2729999999999997</c:v>
                </c:pt>
                <c:pt idx="71">
                  <c:v>4.6429999999999989</c:v>
                </c:pt>
                <c:pt idx="72">
                  <c:v>5.3109999999999991</c:v>
                </c:pt>
                <c:pt idx="73">
                  <c:v>5.52</c:v>
                </c:pt>
                <c:pt idx="74">
                  <c:v>6.0269999999999992</c:v>
                </c:pt>
                <c:pt idx="75">
                  <c:v>6.335</c:v>
                </c:pt>
                <c:pt idx="76">
                  <c:v>5.7050000000000001</c:v>
                </c:pt>
                <c:pt idx="77">
                  <c:v>5.226</c:v>
                </c:pt>
                <c:pt idx="78">
                  <c:v>4.3199999999999994</c:v>
                </c:pt>
                <c:pt idx="79">
                  <c:v>4.6179999999999994</c:v>
                </c:pt>
                <c:pt idx="80">
                  <c:v>5.1529999999999987</c:v>
                </c:pt>
                <c:pt idx="81">
                  <c:v>5.2610000000000001</c:v>
                </c:pt>
                <c:pt idx="82">
                  <c:v>5.2119999999999997</c:v>
                </c:pt>
                <c:pt idx="83">
                  <c:v>7.9669999999999996</c:v>
                </c:pt>
                <c:pt idx="84">
                  <c:v>4.5269999999999992</c:v>
                </c:pt>
                <c:pt idx="85">
                  <c:v>5.121999999999999</c:v>
                </c:pt>
                <c:pt idx="86">
                  <c:v>5.51</c:v>
                </c:pt>
                <c:pt idx="87">
                  <c:v>5.9420000000000002</c:v>
                </c:pt>
                <c:pt idx="88">
                  <c:v>6.012999999999999</c:v>
                </c:pt>
                <c:pt idx="89">
                  <c:v>4.7519999999999998</c:v>
                </c:pt>
                <c:pt idx="90">
                  <c:v>5.2080000000000002</c:v>
                </c:pt>
              </c:numCache>
            </c:numRef>
          </c:yVal>
        </c:ser>
        <c:axId val="82982400"/>
        <c:axId val="82993920"/>
      </c:scatterChart>
      <c:valAx>
        <c:axId val="82982400"/>
        <c:scaling>
          <c:orientation val="minMax"/>
        </c:scaling>
        <c:axPos val="b"/>
        <c:title>
          <c:tx>
            <c:rich>
              <a:bodyPr/>
              <a:lstStyle/>
              <a:p>
                <a:pPr>
                  <a:defRPr/>
                </a:pPr>
                <a:r>
                  <a:rPr lang="en-US"/>
                  <a:t>makespan (s)</a:t>
                </a:r>
              </a:p>
            </c:rich>
          </c:tx>
          <c:layout/>
        </c:title>
        <c:numFmt formatCode="General" sourceLinked="1"/>
        <c:tickLblPos val="nextTo"/>
        <c:crossAx val="82993920"/>
        <c:crosses val="autoZero"/>
        <c:crossBetween val="midCat"/>
      </c:valAx>
      <c:valAx>
        <c:axId val="82993920"/>
        <c:scaling>
          <c:orientation val="minMax"/>
        </c:scaling>
        <c:axPos val="l"/>
        <c:majorGridlines/>
        <c:title>
          <c:tx>
            <c:rich>
              <a:bodyPr rot="-5400000" vert="horz"/>
              <a:lstStyle/>
              <a:p>
                <a:pPr>
                  <a:defRPr/>
                </a:pPr>
                <a:r>
                  <a:rPr lang="en-US"/>
                  <a:t>robustness (</a:t>
                </a:r>
                <a:r>
                  <a:rPr lang="el-GR"/>
                  <a:t>ρ</a:t>
                </a:r>
                <a:r>
                  <a:rPr lang="en-US"/>
                  <a:t>)</a:t>
                </a:r>
              </a:p>
            </c:rich>
          </c:tx>
          <c:layout/>
        </c:title>
        <c:numFmt formatCode="General" sourceLinked="1"/>
        <c:tickLblPos val="nextTo"/>
        <c:crossAx val="82982400"/>
        <c:crosses val="autoZero"/>
        <c:crossBetween val="midCat"/>
      </c:valAx>
    </c:plotArea>
    <c:legend>
      <c:legendPos val="r"/>
      <c:layout>
        <c:manualLayout>
          <c:xMode val="edge"/>
          <c:yMode val="edge"/>
          <c:x val="0.83406037956017964"/>
          <c:y val="0.4773318027279993"/>
          <c:w val="0.16593962043982041"/>
          <c:h val="0.13994947647879508"/>
        </c:manualLayout>
      </c:layout>
    </c:legend>
    <c:plotVisOnly val="1"/>
  </c:chart>
  <c:txPr>
    <a:bodyPr/>
    <a:lstStyle/>
    <a:p>
      <a:pPr>
        <a:defRPr sz="2400">
          <a:latin typeface="Arial" pitchFamily="34" charset="0"/>
          <a:cs typeface="Arial" pitchFamily="34" charset="0"/>
        </a:defRPr>
      </a:pPr>
      <a:endParaRPr lang="en-US"/>
    </a:p>
  </c:txPr>
  <c:externalData r:id="rId1"/>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1" dt="2010-03-24T11:31:25.570" idx="1">
    <p:pos x="10" y="10"/>
    <p:text>remove arrow heads</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0-03-24T11:44:19.832" idx="2">
    <p:pos x="10" y="10"/>
    <p:text>add color to diff. sat data sets and inter-task data sets
and results have another color</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0-04-01T10:02:12.721" idx="3">
    <p:pos x="10" y="10"/>
    <p:text>ETC -&gt; estimated task execution times
</p:text>
  </p:cm>
  <p:cm authorId="1" dt="2010-03-24T11:48:52.337" idx="4">
    <p:pos x="58" y="3622"/>
    <p:text>add text from paper about how p is a measure of robustness but in reality it won't increase by the same amount</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0-03-24T11:49:43.548" idx="5">
    <p:pos x="10" y="10"/>
    <p:text>add colors instead of black and white</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0-03-31T00:11:05.964" idx="6">
    <p:pos x="10" y="10"/>
    <p:text>the initial ordering created by the DATCP
is much better than the HCFDR 
if the DATCP order is used with the HCFDR then the performance improves significantly.</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0.64967</cdr:x>
      <cdr:y>0.03784</cdr:y>
    </cdr:from>
    <cdr:to>
      <cdr:x>0.64967</cdr:x>
      <cdr:y>0.8036</cdr:y>
    </cdr:to>
    <cdr:sp macro="" textlink="">
      <cdr:nvSpPr>
        <cdr:cNvPr id="17" name="Straight Connector 16"/>
        <cdr:cNvSpPr/>
      </cdr:nvSpPr>
      <cdr:spPr>
        <a:xfrm xmlns:a="http://schemas.openxmlformats.org/drawingml/2006/main" rot="16200000" flipV="1">
          <a:off x="3226026" y="2647724"/>
          <a:ext cx="4819197" cy="0"/>
        </a:xfrm>
        <a:prstGeom xmlns:a="http://schemas.openxmlformats.org/drawingml/2006/main" prst="line">
          <a:avLst/>
        </a:prstGeom>
        <a:ln xmlns:a="http://schemas.openxmlformats.org/drawingml/2006/main" w="2540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0.2902</cdr:x>
      <cdr:y>0.0973</cdr:y>
    </cdr:from>
    <cdr:to>
      <cdr:x>0.93381</cdr:x>
      <cdr:y>0.46847</cdr:y>
    </cdr:to>
    <cdr:grpSp>
      <cdr:nvGrpSpPr>
        <cdr:cNvPr id="9" name="Group 8"/>
        <cdr:cNvGrpSpPr/>
      </cdr:nvGrpSpPr>
      <cdr:grpSpPr>
        <a:xfrm xmlns:a="http://schemas.openxmlformats.org/drawingml/2006/main">
          <a:off x="2436208" y="574669"/>
          <a:ext cx="5403059" cy="2192190"/>
          <a:chOff x="2551339" y="612321"/>
          <a:chExt cx="4558364" cy="2335887"/>
        </a:xfrm>
      </cdr:grpSpPr>
      <cdr:sp macro="" textlink="">
        <cdr:nvSpPr>
          <cdr:cNvPr id="2" name="Oval 1"/>
          <cdr:cNvSpPr/>
        </cdr:nvSpPr>
        <cdr:spPr>
          <a:xfrm xmlns:a="http://schemas.openxmlformats.org/drawingml/2006/main">
            <a:off x="2551339" y="612321"/>
            <a:ext cx="249465" cy="260804"/>
          </a:xfrm>
          <a:prstGeom xmlns:a="http://schemas.openxmlformats.org/drawingml/2006/main" prst="ellipse">
            <a:avLst/>
          </a:prstGeom>
          <a:noFill xmlns:a="http://schemas.openxmlformats.org/drawingml/2006/main"/>
          <a:ln xmlns:a="http://schemas.openxmlformats.org/drawingml/2006/main">
            <a:solidFill>
              <a:schemeClr val="tx1"/>
            </a:solidFill>
            <a:prstDash val="sysDot"/>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3" name="Oval 2"/>
          <cdr:cNvSpPr/>
        </cdr:nvSpPr>
        <cdr:spPr>
          <a:xfrm xmlns:a="http://schemas.openxmlformats.org/drawingml/2006/main">
            <a:off x="2596675" y="2789464"/>
            <a:ext cx="158750" cy="158744"/>
          </a:xfrm>
          <a:prstGeom xmlns:a="http://schemas.openxmlformats.org/drawingml/2006/main" prst="ellipse">
            <a:avLst/>
          </a:prstGeom>
          <a:noFill xmlns:a="http://schemas.openxmlformats.org/drawingml/2006/main"/>
          <a:ln xmlns:a="http://schemas.openxmlformats.org/drawingml/2006/main">
            <a:solidFill>
              <a:schemeClr val="tx1"/>
            </a:solidFill>
            <a:prstDash val="sysDot"/>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a:p>
        </cdr:txBody>
      </cdr:sp>
      <cdr:sp macro="" textlink="">
        <cdr:nvSpPr>
          <cdr:cNvPr id="5" name="Straight Arrow Connector 4"/>
          <cdr:cNvSpPr/>
        </cdr:nvSpPr>
        <cdr:spPr>
          <a:xfrm xmlns:a="http://schemas.openxmlformats.org/drawingml/2006/main" rot="10800000">
            <a:off x="2800804" y="742721"/>
            <a:ext cx="1440088" cy="459242"/>
          </a:xfrm>
          <a:prstGeom xmlns:a="http://schemas.openxmlformats.org/drawingml/2006/main" prst="straightConnector1">
            <a:avLst/>
          </a:prstGeom>
          <a:ln xmlns:a="http://schemas.openxmlformats.org/drawingml/2006/main">
            <a:solidFill>
              <a:schemeClr val="tx1"/>
            </a:solidFill>
            <a:prstDash val="sysDash"/>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7" name="Straight Arrow Connector 6"/>
          <cdr:cNvSpPr/>
        </cdr:nvSpPr>
        <cdr:spPr>
          <a:xfrm xmlns:a="http://schemas.openxmlformats.org/drawingml/2006/main" rot="5400000">
            <a:off x="2670393" y="1286996"/>
            <a:ext cx="1655530" cy="1462788"/>
          </a:xfrm>
          <a:prstGeom xmlns:a="http://schemas.openxmlformats.org/drawingml/2006/main" prst="straightConnector1">
            <a:avLst/>
          </a:prstGeom>
          <a:ln xmlns:a="http://schemas.openxmlformats.org/drawingml/2006/main">
            <a:solidFill>
              <a:schemeClr val="tx1"/>
            </a:solidFill>
            <a:prstDash val="sysDash"/>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8" name="Rectangle 7"/>
          <cdr:cNvSpPr/>
        </cdr:nvSpPr>
        <cdr:spPr>
          <a:xfrm xmlns:a="http://schemas.openxmlformats.org/drawingml/2006/main">
            <a:off x="4218213" y="691696"/>
            <a:ext cx="2891490" cy="1009185"/>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800">
                <a:solidFill>
                  <a:sysClr val="windowText" lastClr="000000"/>
                </a:solidFill>
                <a:latin typeface="Arial" pitchFamily="34" charset="0"/>
                <a:cs typeface="Arial" pitchFamily="34" charset="0"/>
              </a:rPr>
              <a:t>different robustness using DATCP despite having similar makespans</a:t>
            </a:r>
          </a:p>
        </cdr:txBody>
      </cdr:sp>
    </cdr:grpSp>
  </cdr:relSizeAnchor>
  <cdr:relSizeAnchor xmlns:cdr="http://schemas.openxmlformats.org/drawingml/2006/chartDrawing">
    <cdr:from>
      <cdr:x>0.49804</cdr:x>
      <cdr:y>0.29009</cdr:y>
    </cdr:from>
    <cdr:to>
      <cdr:x>0.9705</cdr:x>
      <cdr:y>0.68829</cdr:y>
    </cdr:to>
    <cdr:grpSp>
      <cdr:nvGrpSpPr>
        <cdr:cNvPr id="10" name="Group 9"/>
        <cdr:cNvGrpSpPr/>
      </cdr:nvGrpSpPr>
      <cdr:grpSpPr>
        <a:xfrm xmlns:a="http://schemas.openxmlformats.org/drawingml/2006/main">
          <a:off x="4181009" y="1713318"/>
          <a:ext cx="3966268" cy="2351833"/>
          <a:chOff x="4320268" y="1825633"/>
          <a:chExt cx="4098406" cy="2505993"/>
        </a:xfrm>
      </cdr:grpSpPr>
      <cdr:sp macro="" textlink="">
        <cdr:nvSpPr>
          <cdr:cNvPr id="11" name="Oval 10"/>
          <cdr:cNvSpPr/>
        </cdr:nvSpPr>
        <cdr:spPr>
          <a:xfrm xmlns:a="http://schemas.openxmlformats.org/drawingml/2006/main">
            <a:off x="4320268" y="3152334"/>
            <a:ext cx="249465" cy="260805"/>
          </a:xfrm>
          <a:prstGeom xmlns:a="http://schemas.openxmlformats.org/drawingml/2006/main" prst="ellipse">
            <a:avLst/>
          </a:prstGeom>
          <a:noFill xmlns:a="http://schemas.openxmlformats.org/drawingml/2006/main"/>
          <a:ln xmlns:a="http://schemas.openxmlformats.org/drawingml/2006/main">
            <a:solidFill>
              <a:schemeClr val="tx1"/>
            </a:solidFill>
            <a:prstDash val="sysDot"/>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a:p>
        </cdr:txBody>
      </cdr:sp>
      <cdr:sp macro="" textlink="">
        <cdr:nvSpPr>
          <cdr:cNvPr id="12" name="Oval 11"/>
          <cdr:cNvSpPr/>
        </cdr:nvSpPr>
        <cdr:spPr>
          <a:xfrm xmlns:a="http://schemas.openxmlformats.org/drawingml/2006/main">
            <a:off x="4388306" y="4070821"/>
            <a:ext cx="249465" cy="260805"/>
          </a:xfrm>
          <a:prstGeom xmlns:a="http://schemas.openxmlformats.org/drawingml/2006/main" prst="ellipse">
            <a:avLst/>
          </a:prstGeom>
          <a:noFill xmlns:a="http://schemas.openxmlformats.org/drawingml/2006/main"/>
          <a:ln xmlns:a="http://schemas.openxmlformats.org/drawingml/2006/main">
            <a:solidFill>
              <a:schemeClr val="tx1"/>
            </a:solidFill>
            <a:prstDash val="sysDot"/>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a:p>
        </cdr:txBody>
      </cdr:sp>
      <cdr:sp macro="" textlink="">
        <cdr:nvSpPr>
          <cdr:cNvPr id="13" name="Straight Arrow Connector 12"/>
          <cdr:cNvSpPr/>
        </cdr:nvSpPr>
        <cdr:spPr>
          <a:xfrm xmlns:a="http://schemas.openxmlformats.org/drawingml/2006/main" rot="10800000" flipV="1">
            <a:off x="4547053" y="2687421"/>
            <a:ext cx="1644196" cy="555627"/>
          </a:xfrm>
          <a:prstGeom xmlns:a="http://schemas.openxmlformats.org/drawingml/2006/main" prst="straightConnector1">
            <a:avLst/>
          </a:prstGeom>
          <a:ln xmlns:a="http://schemas.openxmlformats.org/drawingml/2006/main">
            <a:solidFill>
              <a:schemeClr val="tx1"/>
            </a:solidFill>
            <a:prstDash val="sysDash"/>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sp macro="" textlink="">
        <cdr:nvSpPr>
          <cdr:cNvPr id="14" name="Straight Arrow Connector 13"/>
          <cdr:cNvSpPr/>
        </cdr:nvSpPr>
        <cdr:spPr>
          <a:xfrm xmlns:a="http://schemas.openxmlformats.org/drawingml/2006/main" rot="5400000">
            <a:off x="4677449" y="2602381"/>
            <a:ext cx="1440099" cy="1610179"/>
          </a:xfrm>
          <a:prstGeom xmlns:a="http://schemas.openxmlformats.org/drawingml/2006/main" prst="straightConnector1">
            <a:avLst/>
          </a:prstGeom>
          <a:ln xmlns:a="http://schemas.openxmlformats.org/drawingml/2006/main">
            <a:solidFill>
              <a:schemeClr val="tx1"/>
            </a:solidFill>
            <a:prstDash val="sysDash"/>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sp macro="" textlink="">
        <cdr:nvSpPr>
          <cdr:cNvPr id="15" name="Rectangle 14"/>
          <cdr:cNvSpPr/>
        </cdr:nvSpPr>
        <cdr:spPr>
          <a:xfrm xmlns:a="http://schemas.openxmlformats.org/drawingml/2006/main">
            <a:off x="5216071" y="1825633"/>
            <a:ext cx="3202603" cy="972676"/>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800" dirty="0">
                <a:solidFill>
                  <a:sysClr val="windowText" lastClr="000000"/>
                </a:solidFill>
                <a:latin typeface="Arial" pitchFamily="34" charset="0"/>
                <a:cs typeface="Arial" pitchFamily="34" charset="0"/>
              </a:rPr>
              <a:t>different robustness using HRD despite having similar </a:t>
            </a:r>
            <a:r>
              <a:rPr lang="en-US" sz="1800" dirty="0" err="1">
                <a:solidFill>
                  <a:sysClr val="windowText" lastClr="000000"/>
                </a:solidFill>
                <a:latin typeface="Arial" pitchFamily="34" charset="0"/>
                <a:cs typeface="Arial" pitchFamily="34" charset="0"/>
              </a:rPr>
              <a:t>makespans</a:t>
            </a:r>
            <a:endParaRPr lang="en-US" sz="1800" dirty="0">
              <a:solidFill>
                <a:sysClr val="windowText" lastClr="000000"/>
              </a:solidFill>
              <a:latin typeface="Arial" pitchFamily="34" charset="0"/>
              <a:cs typeface="Arial" pitchFamily="34" charset="0"/>
            </a:endParaRPr>
          </a:p>
        </cdr:txBody>
      </cdr:sp>
    </cdr:grpSp>
  </cdr:relSizeAnchor>
  <cdr:relSizeAnchor xmlns:cdr="http://schemas.openxmlformats.org/drawingml/2006/chartDrawing">
    <cdr:from>
      <cdr:x>0.65359</cdr:x>
      <cdr:y>0.73874</cdr:y>
    </cdr:from>
    <cdr:to>
      <cdr:x>0.80392</cdr:x>
      <cdr:y>0.79099</cdr:y>
    </cdr:to>
    <cdr:sp macro="" textlink="">
      <cdr:nvSpPr>
        <cdr:cNvPr id="18" name="TextBox 17"/>
        <cdr:cNvSpPr txBox="1"/>
      </cdr:nvSpPr>
      <cdr:spPr>
        <a:xfrm xmlns:a="http://schemas.openxmlformats.org/drawingml/2006/main">
          <a:off x="5669643" y="4649107"/>
          <a:ext cx="1304018" cy="3288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a:latin typeface="Arial" pitchFamily="34" charset="0"/>
              <a:cs typeface="Arial" pitchFamily="34" charset="0"/>
            </a:rPr>
            <a:t>deadline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432743" y="144727"/>
            <a:ext cx="6420084" cy="332389"/>
          </a:xfrm>
          <a:prstGeom prst="rect">
            <a:avLst/>
          </a:prstGeom>
          <a:noFill/>
          <a:ln w="9525">
            <a:noFill/>
            <a:miter lim="800000"/>
            <a:headEnd/>
            <a:tailEnd/>
          </a:ln>
          <a:effectLst/>
        </p:spPr>
        <p:txBody>
          <a:bodyPr vert="horz" wrap="square" lIns="91268" tIns="45635" rIns="91268" bIns="45635" numCol="1" anchor="t" anchorCtr="0" compatLnSpc="1">
            <a:prstTxWarp prst="textNoShape">
              <a:avLst/>
            </a:prstTxWarp>
          </a:bodyPr>
          <a:lstStyle>
            <a:lvl1pPr defTabSz="912813">
              <a:spcBef>
                <a:spcPct val="0"/>
              </a:spcBef>
              <a:buClrTx/>
              <a:buFontTx/>
              <a:buNone/>
              <a:defRPr kumimoji="0" sz="1200" b="1">
                <a:ea typeface="굴림" pitchFamily="34" charset="-127"/>
              </a:defRPr>
            </a:lvl1pPr>
          </a:lstStyle>
          <a:p>
            <a:endParaRPr lang="en-US" altLang="ko-KR" dirty="0"/>
          </a:p>
        </p:txBody>
      </p:sp>
      <p:sp>
        <p:nvSpPr>
          <p:cNvPr id="95236" name="Rectangle 4"/>
          <p:cNvSpPr>
            <a:spLocks noGrp="1" noChangeArrowheads="1"/>
          </p:cNvSpPr>
          <p:nvPr>
            <p:ph type="ftr" sz="quarter" idx="2"/>
          </p:nvPr>
        </p:nvSpPr>
        <p:spPr bwMode="auto">
          <a:xfrm>
            <a:off x="360094" y="6461720"/>
            <a:ext cx="5412454" cy="338751"/>
          </a:xfrm>
          <a:prstGeom prst="rect">
            <a:avLst/>
          </a:prstGeom>
          <a:noFill/>
          <a:ln w="9525">
            <a:noFill/>
            <a:miter lim="800000"/>
            <a:headEnd/>
            <a:tailEnd/>
          </a:ln>
          <a:effectLst/>
        </p:spPr>
        <p:txBody>
          <a:bodyPr vert="horz" wrap="square" lIns="91268" tIns="45635" rIns="91268" bIns="45635" numCol="1" anchor="b" anchorCtr="0" compatLnSpc="1">
            <a:prstTxWarp prst="textNoShape">
              <a:avLst/>
            </a:prstTxWarp>
          </a:bodyPr>
          <a:lstStyle>
            <a:lvl1pPr defTabSz="912813">
              <a:spcBef>
                <a:spcPct val="0"/>
              </a:spcBef>
              <a:buClrTx/>
              <a:buFontTx/>
              <a:buNone/>
              <a:defRPr kumimoji="0" sz="1200" b="1">
                <a:ea typeface="굴림" pitchFamily="34" charset="-127"/>
              </a:defRPr>
            </a:lvl1pPr>
          </a:lstStyle>
          <a:p>
            <a:endParaRPr lang="en-US" altLang="ko-KR" dirty="0"/>
          </a:p>
        </p:txBody>
      </p:sp>
      <p:sp>
        <p:nvSpPr>
          <p:cNvPr id="95237" name="Rectangle 5"/>
          <p:cNvSpPr>
            <a:spLocks noGrp="1" noChangeArrowheads="1"/>
          </p:cNvSpPr>
          <p:nvPr>
            <p:ph type="sldNum" sz="quarter" idx="3"/>
          </p:nvPr>
        </p:nvSpPr>
        <p:spPr bwMode="auto">
          <a:xfrm>
            <a:off x="7645665" y="6461720"/>
            <a:ext cx="1178200" cy="338751"/>
          </a:xfrm>
          <a:prstGeom prst="rect">
            <a:avLst/>
          </a:prstGeom>
          <a:noFill/>
          <a:ln w="9525">
            <a:noFill/>
            <a:miter lim="800000"/>
            <a:headEnd/>
            <a:tailEnd/>
          </a:ln>
          <a:effectLst/>
        </p:spPr>
        <p:txBody>
          <a:bodyPr vert="horz" wrap="square" lIns="91268" tIns="45635" rIns="91268" bIns="45635" numCol="1" anchor="b" anchorCtr="0" compatLnSpc="1">
            <a:prstTxWarp prst="textNoShape">
              <a:avLst/>
            </a:prstTxWarp>
          </a:bodyPr>
          <a:lstStyle>
            <a:lvl1pPr algn="r" defTabSz="912813">
              <a:spcBef>
                <a:spcPct val="0"/>
              </a:spcBef>
              <a:buClrTx/>
              <a:buFontTx/>
              <a:buNone/>
              <a:defRPr kumimoji="0" sz="1200" b="1">
                <a:ea typeface="굴림" pitchFamily="34" charset="-127"/>
              </a:defRPr>
            </a:lvl1pPr>
          </a:lstStyle>
          <a:p>
            <a:fld id="{7097A80F-8DE6-4F66-B58F-24D2A266EF4D}" type="slidenum">
              <a:rPr lang="ko-KR" altLang="en-US"/>
              <a:pPr/>
              <a:t>‹#›</a:t>
            </a:fld>
            <a:endParaRPr lang="en-US" altLang="ko-K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1" y="1"/>
            <a:ext cx="4002089" cy="348294"/>
          </a:xfrm>
          <a:prstGeom prst="rect">
            <a:avLst/>
          </a:prstGeom>
          <a:noFill/>
          <a:ln w="15875">
            <a:noFill/>
            <a:miter lim="800000"/>
            <a:headEnd/>
            <a:tailEnd/>
          </a:ln>
          <a:effectLst/>
        </p:spPr>
        <p:txBody>
          <a:bodyPr vert="horz" wrap="none" lIns="92781" tIns="46391" rIns="92781" bIns="46391" numCol="1" anchor="ctr" anchorCtr="0" compatLnSpc="1">
            <a:prstTxWarp prst="textNoShape">
              <a:avLst/>
            </a:prstTxWarp>
          </a:bodyPr>
          <a:lstStyle>
            <a:lvl1pPr defTabSz="927100">
              <a:spcBef>
                <a:spcPct val="0"/>
              </a:spcBef>
              <a:buClrTx/>
              <a:buFontTx/>
              <a:buNone/>
              <a:defRPr kumimoji="0" sz="1200" b="1">
                <a:ea typeface="굴림" pitchFamily="34" charset="-127"/>
              </a:defRPr>
            </a:lvl1pPr>
          </a:lstStyle>
          <a:p>
            <a:endParaRPr lang="en-US" altLang="ko-KR"/>
          </a:p>
        </p:txBody>
      </p:sp>
      <p:sp>
        <p:nvSpPr>
          <p:cNvPr id="105475" name="Rectangle 3"/>
          <p:cNvSpPr>
            <a:spLocks noGrp="1" noChangeArrowheads="1"/>
          </p:cNvSpPr>
          <p:nvPr>
            <p:ph type="dt" idx="1"/>
          </p:nvPr>
        </p:nvSpPr>
        <p:spPr bwMode="auto">
          <a:xfrm>
            <a:off x="5233986" y="1"/>
            <a:ext cx="4002089" cy="348294"/>
          </a:xfrm>
          <a:prstGeom prst="rect">
            <a:avLst/>
          </a:prstGeom>
          <a:noFill/>
          <a:ln w="15875">
            <a:noFill/>
            <a:miter lim="800000"/>
            <a:headEnd/>
            <a:tailEnd/>
          </a:ln>
          <a:effectLst/>
        </p:spPr>
        <p:txBody>
          <a:bodyPr vert="horz" wrap="none" lIns="92781" tIns="46391" rIns="92781" bIns="46391" numCol="1" anchor="ctr" anchorCtr="0" compatLnSpc="1">
            <a:prstTxWarp prst="textNoShape">
              <a:avLst/>
            </a:prstTxWarp>
          </a:bodyPr>
          <a:lstStyle>
            <a:lvl1pPr algn="r" defTabSz="927100">
              <a:spcBef>
                <a:spcPct val="0"/>
              </a:spcBef>
              <a:buClrTx/>
              <a:buFontTx/>
              <a:buNone/>
              <a:defRPr kumimoji="0" sz="1200" b="1">
                <a:ea typeface="굴림" pitchFamily="34" charset="-127"/>
              </a:defRPr>
            </a:lvl1pPr>
          </a:lstStyle>
          <a:p>
            <a:endParaRPr lang="en-US" altLang="ko-KR"/>
          </a:p>
        </p:txBody>
      </p:sp>
      <p:sp>
        <p:nvSpPr>
          <p:cNvPr id="105476" name="Rectangle 4"/>
          <p:cNvSpPr>
            <a:spLocks noGrp="1" noRot="1" noChangeAspect="1" noChangeArrowheads="1" noTextEdit="1"/>
          </p:cNvSpPr>
          <p:nvPr>
            <p:ph type="sldImg" idx="2"/>
          </p:nvPr>
        </p:nvSpPr>
        <p:spPr bwMode="auto">
          <a:xfrm>
            <a:off x="2878138" y="523875"/>
            <a:ext cx="3487737" cy="2616200"/>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1228740" y="3315946"/>
            <a:ext cx="6778597" cy="3144183"/>
          </a:xfrm>
          <a:prstGeom prst="rect">
            <a:avLst/>
          </a:prstGeom>
          <a:noFill/>
          <a:ln w="15875">
            <a:noFill/>
            <a:miter lim="800000"/>
            <a:headEnd/>
            <a:tailEnd/>
          </a:ln>
          <a:effectLst/>
        </p:spPr>
        <p:txBody>
          <a:bodyPr vert="horz" wrap="none" lIns="92781" tIns="46391" rIns="92781" bIns="46391" numCol="1" anchor="ctr"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5478" name="Rectangle 6"/>
          <p:cNvSpPr>
            <a:spLocks noGrp="1" noChangeArrowheads="1"/>
          </p:cNvSpPr>
          <p:nvPr>
            <p:ph type="ftr" sz="quarter" idx="4"/>
          </p:nvPr>
        </p:nvSpPr>
        <p:spPr bwMode="auto">
          <a:xfrm>
            <a:off x="1" y="6635070"/>
            <a:ext cx="4002089" cy="348294"/>
          </a:xfrm>
          <a:prstGeom prst="rect">
            <a:avLst/>
          </a:prstGeom>
          <a:noFill/>
          <a:ln w="15875">
            <a:noFill/>
            <a:miter lim="800000"/>
            <a:headEnd/>
            <a:tailEnd/>
          </a:ln>
          <a:effectLst/>
        </p:spPr>
        <p:txBody>
          <a:bodyPr vert="horz" wrap="none" lIns="92781" tIns="46391" rIns="92781" bIns="46391" numCol="1" anchor="b" anchorCtr="0" compatLnSpc="1">
            <a:prstTxWarp prst="textNoShape">
              <a:avLst/>
            </a:prstTxWarp>
          </a:bodyPr>
          <a:lstStyle>
            <a:lvl1pPr defTabSz="927100">
              <a:spcBef>
                <a:spcPct val="0"/>
              </a:spcBef>
              <a:buClrTx/>
              <a:buFontTx/>
              <a:buNone/>
              <a:defRPr kumimoji="0" sz="1200" b="1">
                <a:ea typeface="굴림" pitchFamily="34" charset="-127"/>
              </a:defRPr>
            </a:lvl1pPr>
          </a:lstStyle>
          <a:p>
            <a:endParaRPr lang="en-US" altLang="ko-KR"/>
          </a:p>
        </p:txBody>
      </p:sp>
      <p:sp>
        <p:nvSpPr>
          <p:cNvPr id="105479" name="Rectangle 7"/>
          <p:cNvSpPr>
            <a:spLocks noGrp="1" noChangeArrowheads="1"/>
          </p:cNvSpPr>
          <p:nvPr>
            <p:ph type="sldNum" sz="quarter" idx="5"/>
          </p:nvPr>
        </p:nvSpPr>
        <p:spPr bwMode="auto">
          <a:xfrm>
            <a:off x="5233986" y="6635070"/>
            <a:ext cx="4002089" cy="348294"/>
          </a:xfrm>
          <a:prstGeom prst="rect">
            <a:avLst/>
          </a:prstGeom>
          <a:noFill/>
          <a:ln w="15875">
            <a:noFill/>
            <a:miter lim="800000"/>
            <a:headEnd/>
            <a:tailEnd/>
          </a:ln>
          <a:effectLst/>
        </p:spPr>
        <p:txBody>
          <a:bodyPr vert="horz" wrap="none" lIns="92781" tIns="46391" rIns="92781" bIns="46391" numCol="1" anchor="b" anchorCtr="0" compatLnSpc="1">
            <a:prstTxWarp prst="textNoShape">
              <a:avLst/>
            </a:prstTxWarp>
          </a:bodyPr>
          <a:lstStyle>
            <a:lvl1pPr algn="r" defTabSz="927100">
              <a:spcBef>
                <a:spcPct val="0"/>
              </a:spcBef>
              <a:buClrTx/>
              <a:buFontTx/>
              <a:buNone/>
              <a:defRPr kumimoji="0" sz="1200" b="1">
                <a:ea typeface="굴림" pitchFamily="34" charset="-127"/>
              </a:defRPr>
            </a:lvl1pPr>
          </a:lstStyle>
          <a:p>
            <a:fld id="{9FF144F9-5CDC-4F24-96DF-B1514AE2E76F}" type="slidenum">
              <a:rPr lang="ko-KR" altLang="en-US"/>
              <a:pPr/>
              <a:t>‹#›</a:t>
            </a:fld>
            <a:endParaRPr lang="en-US" altLang="ko-K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t>Added “subject to “ deadline constraints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t>Added “subject to “ deadline constraints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a:t>We might set the difference between RAM and disk up a little better. That is, I think we have two tiers of local storage fast and slow, where fast is RAM and slow is disk. Then, by adding network data transfer support we have four tiers (fast and slow local AND fast and slow remote). </a:t>
            </a:r>
          </a:p>
          <a:p>
            <a:endParaRPr lang="en-US" dirty="0"/>
          </a:p>
          <a:p>
            <a:r>
              <a:rPr lang="en-US" dirty="0"/>
              <a:t>So given these four tiers we can calculate the data staging time. That is, for a task to execute, the data items that it requires must be available in local RAM prior to its beginning execution. I think this means that having shared RAM among compute nodes is problematic. We might make the model a little simpler by having dedicated finite RAM for each compute node where some portion is allocated for input data items and some for output data items. Given two tiers of storage, how long does a data item that is produced stay in RAM before it is sent to disk? </a:t>
            </a:r>
          </a:p>
          <a:p>
            <a:endParaRPr lang="en-US" dirty="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You have to define the DAG acronym and make it clear that tasks consume and produce data items. Maybe just a sub-bullet under the applications that says that each task has a list of required data items that it needs for processing and a list of data items that it produces. Then on the next slide you can show that this forms a DAG and define what that means.</a:t>
            </a:r>
          </a:p>
          <a:p>
            <a:r>
              <a:rPr lang="en-US"/>
              <a:t>not sure about what you mean by each task has access to memory and the results of previous tasks.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my earlier point was that the size of each produced data item is known. I think the model gets really complex if we allow that to vary.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2.v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0"/>
            <a:ext cx="9144000" cy="603250"/>
          </a:xfrm>
          <a:prstGeom prst="rect">
            <a:avLst/>
          </a:prstGeom>
          <a:solidFill>
            <a:srgbClr val="FFFF99"/>
          </a:solidFill>
          <a:ln w="9525" algn="ctr">
            <a:solidFill>
              <a:schemeClr val="tx1"/>
            </a:solidFill>
            <a:miter lim="800000"/>
            <a:headEnd/>
            <a:tailEnd/>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sp>
        <p:nvSpPr>
          <p:cNvPr id="5" name="Line 4"/>
          <p:cNvSpPr>
            <a:spLocks noChangeShapeType="1"/>
          </p:cNvSpPr>
          <p:nvPr/>
        </p:nvSpPr>
        <p:spPr bwMode="auto">
          <a:xfrm>
            <a:off x="0" y="603250"/>
            <a:ext cx="9296400" cy="0"/>
          </a:xfrm>
          <a:prstGeom prst="line">
            <a:avLst/>
          </a:prstGeom>
          <a:noFill/>
          <a:ln w="38100">
            <a:solidFill>
              <a:srgbClr val="FF0000"/>
            </a:solidFill>
            <a:round/>
            <a:headEnd/>
            <a:tailEnd type="none" w="sm" len="lg"/>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graphicFrame>
        <p:nvGraphicFramePr>
          <p:cNvPr id="6" name="Object 13"/>
          <p:cNvGraphicFramePr>
            <a:graphicFrameLocks noChangeAspect="1"/>
          </p:cNvGraphicFramePr>
          <p:nvPr/>
        </p:nvGraphicFramePr>
        <p:xfrm>
          <a:off x="7924800" y="5753100"/>
          <a:ext cx="1219200" cy="1060450"/>
        </p:xfrm>
        <a:graphic>
          <a:graphicData uri="http://schemas.openxmlformats.org/presentationml/2006/ole">
            <p:oleObj spid="_x0000_s532482" name="Photo Editor Photo" r:id="rId3" imgW="1173582" imgH="1020952" progId="">
              <p:embed/>
            </p:oleObj>
          </a:graphicData>
        </a:graphic>
      </p:graphicFrame>
      <p:sp>
        <p:nvSpPr>
          <p:cNvPr id="2" name="Title 1"/>
          <p:cNvSpPr>
            <a:spLocks noGrp="1"/>
          </p:cNvSpPr>
          <p:nvPr>
            <p:ph type="title"/>
          </p:nvPr>
        </p:nvSpPr>
        <p:spPr>
          <a:xfrm>
            <a:off x="304800" y="-62346"/>
            <a:ext cx="7769225" cy="73183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0" y="639899"/>
            <a:ext cx="8497888" cy="5400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fld id="{845A7539-6E7B-4BBD-A1DB-56072BF6878F}" type="slidenum">
              <a:rPr lang="ko-KR" altLang="en-US" smtClean="0"/>
              <a:pPr/>
              <a:t>‹#›</a:t>
            </a:fld>
            <a:endParaRPr lang="en-US" altLang="ko-K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6" name="Rectangle 18"/>
          <p:cNvSpPr>
            <a:spLocks noChangeArrowheads="1"/>
          </p:cNvSpPr>
          <p:nvPr/>
        </p:nvSpPr>
        <p:spPr bwMode="auto">
          <a:xfrm>
            <a:off x="0" y="0"/>
            <a:ext cx="9144000" cy="685800"/>
          </a:xfrm>
          <a:prstGeom prst="rect">
            <a:avLst/>
          </a:prstGeom>
          <a:solidFill>
            <a:srgbClr val="FFFF99"/>
          </a:solidFill>
          <a:ln w="9525" algn="ctr">
            <a:solidFill>
              <a:schemeClr val="tx1"/>
            </a:solidFill>
            <a:miter lim="800000"/>
            <a:headEnd/>
            <a:tailEnd/>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sp>
        <p:nvSpPr>
          <p:cNvPr id="7" name="Line 4"/>
          <p:cNvSpPr>
            <a:spLocks noChangeShapeType="1"/>
          </p:cNvSpPr>
          <p:nvPr/>
        </p:nvSpPr>
        <p:spPr bwMode="auto">
          <a:xfrm>
            <a:off x="0" y="685800"/>
            <a:ext cx="9296400" cy="0"/>
          </a:xfrm>
          <a:prstGeom prst="line">
            <a:avLst/>
          </a:prstGeom>
          <a:noFill/>
          <a:ln w="38100">
            <a:solidFill>
              <a:srgbClr val="FF0000"/>
            </a:solidFill>
            <a:round/>
            <a:headEnd/>
            <a:tailEnd type="none" w="sm" len="lg"/>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graphicFrame>
        <p:nvGraphicFramePr>
          <p:cNvPr id="8" name="Object 13"/>
          <p:cNvGraphicFramePr>
            <a:graphicFrameLocks noChangeAspect="1"/>
          </p:cNvGraphicFramePr>
          <p:nvPr/>
        </p:nvGraphicFramePr>
        <p:xfrm>
          <a:off x="7924800" y="5753100"/>
          <a:ext cx="1219200" cy="1060450"/>
        </p:xfrm>
        <a:graphic>
          <a:graphicData uri="http://schemas.openxmlformats.org/presentationml/2006/ole">
            <p:oleObj spid="_x0000_s541698" name="Photo Editor Photo" r:id="rId3" imgW="1173582" imgH="1020952" progId="">
              <p:embed/>
            </p:oleObj>
          </a:graphicData>
        </a:graphic>
      </p:graphicFrame>
      <p:sp>
        <p:nvSpPr>
          <p:cNvPr id="2" name="Title 1"/>
          <p:cNvSpPr>
            <a:spLocks noGrp="1"/>
          </p:cNvSpPr>
          <p:nvPr>
            <p:ph type="title"/>
          </p:nvPr>
        </p:nvSpPr>
        <p:spPr>
          <a:xfrm>
            <a:off x="304800" y="0"/>
            <a:ext cx="7769225"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771525"/>
            <a:ext cx="4171950" cy="5400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9150" y="771525"/>
            <a:ext cx="4173538" cy="2624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9150" y="3548063"/>
            <a:ext cx="4173538" cy="2624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6"/>
          <p:cNvSpPr>
            <a:spLocks noGrp="1" noChangeArrowheads="1"/>
          </p:cNvSpPr>
          <p:nvPr>
            <p:ph type="sldNum" sz="quarter" idx="10"/>
          </p:nvPr>
        </p:nvSpPr>
        <p:spPr/>
        <p:txBody>
          <a:bodyPr/>
          <a:lstStyle>
            <a:lvl1pPr>
              <a:defRPr/>
            </a:lvl1pPr>
          </a:lstStyle>
          <a:p>
            <a:fld id="{C2BAFA86-D61F-4196-8403-E63D4FAA3893}" type="slidenum">
              <a:rPr lang="ko-KR" altLang="en-US" smtClean="0"/>
              <a:pPr/>
              <a:t>‹#›</a:t>
            </a:fld>
            <a:endParaRPr lang="en-US" altLang="ko-K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5" name="Rectangle 18"/>
          <p:cNvSpPr>
            <a:spLocks noChangeArrowheads="1"/>
          </p:cNvSpPr>
          <p:nvPr/>
        </p:nvSpPr>
        <p:spPr bwMode="auto">
          <a:xfrm>
            <a:off x="0" y="0"/>
            <a:ext cx="9144000" cy="685800"/>
          </a:xfrm>
          <a:prstGeom prst="rect">
            <a:avLst/>
          </a:prstGeom>
          <a:solidFill>
            <a:srgbClr val="FFFF99"/>
          </a:solidFill>
          <a:ln w="9525" algn="ctr">
            <a:solidFill>
              <a:schemeClr val="tx1"/>
            </a:solidFill>
            <a:miter lim="800000"/>
            <a:headEnd/>
            <a:tailEnd/>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sp>
        <p:nvSpPr>
          <p:cNvPr id="6" name="Line 4"/>
          <p:cNvSpPr>
            <a:spLocks noChangeShapeType="1"/>
          </p:cNvSpPr>
          <p:nvPr/>
        </p:nvSpPr>
        <p:spPr bwMode="auto">
          <a:xfrm>
            <a:off x="0" y="685800"/>
            <a:ext cx="9296400" cy="0"/>
          </a:xfrm>
          <a:prstGeom prst="line">
            <a:avLst/>
          </a:prstGeom>
          <a:noFill/>
          <a:ln w="38100">
            <a:solidFill>
              <a:srgbClr val="FF0000"/>
            </a:solidFill>
            <a:round/>
            <a:headEnd/>
            <a:tailEnd type="none" w="sm" len="lg"/>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graphicFrame>
        <p:nvGraphicFramePr>
          <p:cNvPr id="7" name="Object 13"/>
          <p:cNvGraphicFramePr>
            <a:graphicFrameLocks noChangeAspect="1"/>
          </p:cNvGraphicFramePr>
          <p:nvPr/>
        </p:nvGraphicFramePr>
        <p:xfrm>
          <a:off x="7924800" y="5753100"/>
          <a:ext cx="1219200" cy="1060450"/>
        </p:xfrm>
        <a:graphic>
          <a:graphicData uri="http://schemas.openxmlformats.org/presentationml/2006/ole">
            <p:oleObj spid="_x0000_s542722" name="Photo Editor Photo" r:id="rId3" imgW="1173582" imgH="1020952" progId="">
              <p:embed/>
            </p:oleObj>
          </a:graphicData>
        </a:graphic>
      </p:graphicFrame>
      <p:sp>
        <p:nvSpPr>
          <p:cNvPr id="2" name="Title 1"/>
          <p:cNvSpPr>
            <a:spLocks noGrp="1"/>
          </p:cNvSpPr>
          <p:nvPr>
            <p:ph type="title"/>
          </p:nvPr>
        </p:nvSpPr>
        <p:spPr>
          <a:xfrm>
            <a:off x="304800" y="0"/>
            <a:ext cx="7769225"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771525"/>
            <a:ext cx="4171950" cy="5400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771525"/>
            <a:ext cx="4173538" cy="5400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6"/>
          <p:cNvSpPr>
            <a:spLocks noGrp="1" noChangeArrowheads="1"/>
          </p:cNvSpPr>
          <p:nvPr>
            <p:ph type="sldNum" sz="quarter" idx="10"/>
          </p:nvPr>
        </p:nvSpPr>
        <p:spPr/>
        <p:txBody>
          <a:bodyPr/>
          <a:lstStyle>
            <a:lvl1pPr>
              <a:defRPr/>
            </a:lvl1pPr>
          </a:lstStyle>
          <a:p>
            <a:fld id="{354B54D4-3C9F-4E7E-B128-AF6628E00866}" type="slidenum">
              <a:rPr lang="ko-KR" altLang="en-US" smtClean="0"/>
              <a:pPr/>
              <a:t>‹#›</a:t>
            </a:fld>
            <a:endParaRPr lang="en-US" altLang="ko-K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0"/>
            <a:ext cx="9144000" cy="685800"/>
          </a:xfrm>
          <a:prstGeom prst="rect">
            <a:avLst/>
          </a:prstGeom>
          <a:solidFill>
            <a:srgbClr val="FFFF99"/>
          </a:solidFill>
          <a:ln w="9525" algn="ctr">
            <a:solidFill>
              <a:schemeClr val="tx1"/>
            </a:solidFill>
            <a:miter lim="800000"/>
            <a:headEnd/>
            <a:tailEnd/>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sp>
        <p:nvSpPr>
          <p:cNvPr id="5" name="Line 4"/>
          <p:cNvSpPr>
            <a:spLocks noChangeShapeType="1"/>
          </p:cNvSpPr>
          <p:nvPr/>
        </p:nvSpPr>
        <p:spPr bwMode="auto">
          <a:xfrm>
            <a:off x="0" y="685800"/>
            <a:ext cx="9296400" cy="0"/>
          </a:xfrm>
          <a:prstGeom prst="line">
            <a:avLst/>
          </a:prstGeom>
          <a:noFill/>
          <a:ln w="38100">
            <a:solidFill>
              <a:srgbClr val="FF0000"/>
            </a:solidFill>
            <a:round/>
            <a:headEnd/>
            <a:tailEnd type="none" w="sm" len="lg"/>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graphicFrame>
        <p:nvGraphicFramePr>
          <p:cNvPr id="6" name="Object 13"/>
          <p:cNvGraphicFramePr>
            <a:graphicFrameLocks noChangeAspect="1"/>
          </p:cNvGraphicFramePr>
          <p:nvPr/>
        </p:nvGraphicFramePr>
        <p:xfrm>
          <a:off x="7924800" y="5753100"/>
          <a:ext cx="1219200" cy="1060450"/>
        </p:xfrm>
        <a:graphic>
          <a:graphicData uri="http://schemas.openxmlformats.org/presentationml/2006/ole">
            <p:oleObj spid="_x0000_s533506" name="Photo Editor Photo" r:id="rId3" imgW="1173582" imgH="1020952" progId="">
              <p:embed/>
            </p:oleObj>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Rectangle 6"/>
          <p:cNvSpPr>
            <a:spLocks noGrp="1" noChangeArrowheads="1"/>
          </p:cNvSpPr>
          <p:nvPr>
            <p:ph type="sldNum" sz="quarter" idx="10"/>
          </p:nvPr>
        </p:nvSpPr>
        <p:spPr/>
        <p:txBody>
          <a:bodyPr/>
          <a:lstStyle>
            <a:lvl1pPr>
              <a:defRPr/>
            </a:lvl1pPr>
          </a:lstStyle>
          <a:p>
            <a:fld id="{22B7BEF2-55D6-4BCF-8588-7C39B66E4766}" type="slidenum">
              <a:rPr lang="ko-KR" altLang="en-US" smtClean="0"/>
              <a:pPr/>
              <a:t>‹#›</a:t>
            </a:fld>
            <a:endParaRPr lang="en-US" altLang="ko-K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18"/>
          <p:cNvSpPr>
            <a:spLocks noChangeArrowheads="1"/>
          </p:cNvSpPr>
          <p:nvPr/>
        </p:nvSpPr>
        <p:spPr bwMode="auto">
          <a:xfrm>
            <a:off x="0" y="0"/>
            <a:ext cx="9144000" cy="685800"/>
          </a:xfrm>
          <a:prstGeom prst="rect">
            <a:avLst/>
          </a:prstGeom>
          <a:solidFill>
            <a:srgbClr val="FFFF99"/>
          </a:solidFill>
          <a:ln w="9525" algn="ctr">
            <a:solidFill>
              <a:schemeClr val="tx1"/>
            </a:solidFill>
            <a:miter lim="800000"/>
            <a:headEnd/>
            <a:tailEnd/>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sp>
        <p:nvSpPr>
          <p:cNvPr id="8" name="Line 4"/>
          <p:cNvSpPr>
            <a:spLocks noChangeShapeType="1"/>
          </p:cNvSpPr>
          <p:nvPr/>
        </p:nvSpPr>
        <p:spPr bwMode="auto">
          <a:xfrm>
            <a:off x="0" y="685800"/>
            <a:ext cx="9296400" cy="0"/>
          </a:xfrm>
          <a:prstGeom prst="line">
            <a:avLst/>
          </a:prstGeom>
          <a:noFill/>
          <a:ln w="38100">
            <a:solidFill>
              <a:srgbClr val="FF0000"/>
            </a:solidFill>
            <a:round/>
            <a:headEnd/>
            <a:tailEnd type="none" w="sm" len="lg"/>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graphicFrame>
        <p:nvGraphicFramePr>
          <p:cNvPr id="9" name="Object 13"/>
          <p:cNvGraphicFramePr>
            <a:graphicFrameLocks noChangeAspect="1"/>
          </p:cNvGraphicFramePr>
          <p:nvPr/>
        </p:nvGraphicFramePr>
        <p:xfrm>
          <a:off x="7924800" y="5753100"/>
          <a:ext cx="1219200" cy="1060450"/>
        </p:xfrm>
        <a:graphic>
          <a:graphicData uri="http://schemas.openxmlformats.org/presentationml/2006/ole">
            <p:oleObj spid="_x0000_s534530" name="Photo Editor Photo" r:id="rId3" imgW="1173582" imgH="1020952" progId="">
              <p:embed/>
            </p:oleObj>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a:spLocks noGrp="1" noChangeArrowheads="1"/>
          </p:cNvSpPr>
          <p:nvPr>
            <p:ph type="sldNum" sz="quarter" idx="10"/>
          </p:nvPr>
        </p:nvSpPr>
        <p:spPr/>
        <p:txBody>
          <a:bodyPr/>
          <a:lstStyle>
            <a:lvl1pPr>
              <a:defRPr/>
            </a:lvl1pPr>
          </a:lstStyle>
          <a:p>
            <a:fld id="{3DF6C4F8-1829-4652-BDFA-A9E27AFBF74E}" type="slidenum">
              <a:rPr lang="ko-KR" altLang="en-US" smtClean="0"/>
              <a:pPr/>
              <a:t>‹#›</a:t>
            </a:fld>
            <a:endParaRPr lang="en-US" altLang="ko-K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18"/>
          <p:cNvSpPr>
            <a:spLocks noChangeArrowheads="1"/>
          </p:cNvSpPr>
          <p:nvPr/>
        </p:nvSpPr>
        <p:spPr bwMode="auto">
          <a:xfrm>
            <a:off x="0" y="0"/>
            <a:ext cx="9144000" cy="685800"/>
          </a:xfrm>
          <a:prstGeom prst="rect">
            <a:avLst/>
          </a:prstGeom>
          <a:solidFill>
            <a:srgbClr val="FFFF99"/>
          </a:solidFill>
          <a:ln w="9525" algn="ctr">
            <a:solidFill>
              <a:schemeClr val="tx1"/>
            </a:solidFill>
            <a:miter lim="800000"/>
            <a:headEnd/>
            <a:tailEnd/>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sp>
        <p:nvSpPr>
          <p:cNvPr id="4" name="Line 4"/>
          <p:cNvSpPr>
            <a:spLocks noChangeShapeType="1"/>
          </p:cNvSpPr>
          <p:nvPr/>
        </p:nvSpPr>
        <p:spPr bwMode="auto">
          <a:xfrm>
            <a:off x="0" y="685800"/>
            <a:ext cx="9296400" cy="0"/>
          </a:xfrm>
          <a:prstGeom prst="line">
            <a:avLst/>
          </a:prstGeom>
          <a:noFill/>
          <a:ln w="38100">
            <a:solidFill>
              <a:srgbClr val="FF0000"/>
            </a:solidFill>
            <a:round/>
            <a:headEnd/>
            <a:tailEnd type="none" w="sm" len="lg"/>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graphicFrame>
        <p:nvGraphicFramePr>
          <p:cNvPr id="5" name="Object 13"/>
          <p:cNvGraphicFramePr>
            <a:graphicFrameLocks noChangeAspect="1"/>
          </p:cNvGraphicFramePr>
          <p:nvPr/>
        </p:nvGraphicFramePr>
        <p:xfrm>
          <a:off x="7924800" y="5753100"/>
          <a:ext cx="1219200" cy="1060450"/>
        </p:xfrm>
        <a:graphic>
          <a:graphicData uri="http://schemas.openxmlformats.org/presentationml/2006/ole">
            <p:oleObj spid="_x0000_s535554" name="Photo Editor Photo" r:id="rId3" imgW="1173582" imgH="1020952"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6" name="Rectangle 6"/>
          <p:cNvSpPr>
            <a:spLocks noGrp="1" noChangeArrowheads="1"/>
          </p:cNvSpPr>
          <p:nvPr>
            <p:ph type="sldNum" sz="quarter" idx="10"/>
          </p:nvPr>
        </p:nvSpPr>
        <p:spPr/>
        <p:txBody>
          <a:bodyPr/>
          <a:lstStyle>
            <a:lvl1pPr>
              <a:defRPr/>
            </a:lvl1pPr>
          </a:lstStyle>
          <a:p>
            <a:fld id="{073BCD16-5B4C-47B0-9622-E529E8C4D991}" type="slidenum">
              <a:rPr lang="ko-KR" altLang="en-US" smtClean="0"/>
              <a:pPr/>
              <a:t>‹#›</a:t>
            </a:fld>
            <a:endParaRPr lang="en-US" altLang="ko-K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8"/>
          <p:cNvSpPr>
            <a:spLocks noChangeArrowheads="1"/>
          </p:cNvSpPr>
          <p:nvPr/>
        </p:nvSpPr>
        <p:spPr bwMode="auto">
          <a:xfrm>
            <a:off x="0" y="0"/>
            <a:ext cx="9144000" cy="685800"/>
          </a:xfrm>
          <a:prstGeom prst="rect">
            <a:avLst/>
          </a:prstGeom>
          <a:solidFill>
            <a:srgbClr val="FFFF99"/>
          </a:solidFill>
          <a:ln w="9525" algn="ctr">
            <a:solidFill>
              <a:schemeClr val="tx1"/>
            </a:solidFill>
            <a:miter lim="800000"/>
            <a:headEnd/>
            <a:tailEnd/>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sp>
        <p:nvSpPr>
          <p:cNvPr id="3" name="Line 4"/>
          <p:cNvSpPr>
            <a:spLocks noChangeShapeType="1"/>
          </p:cNvSpPr>
          <p:nvPr/>
        </p:nvSpPr>
        <p:spPr bwMode="auto">
          <a:xfrm>
            <a:off x="0" y="685800"/>
            <a:ext cx="9296400" cy="0"/>
          </a:xfrm>
          <a:prstGeom prst="line">
            <a:avLst/>
          </a:prstGeom>
          <a:noFill/>
          <a:ln w="38100">
            <a:solidFill>
              <a:srgbClr val="FF0000"/>
            </a:solidFill>
            <a:round/>
            <a:headEnd/>
            <a:tailEnd type="none" w="sm" len="lg"/>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graphicFrame>
        <p:nvGraphicFramePr>
          <p:cNvPr id="4" name="Object 13"/>
          <p:cNvGraphicFramePr>
            <a:graphicFrameLocks noChangeAspect="1"/>
          </p:cNvGraphicFramePr>
          <p:nvPr/>
        </p:nvGraphicFramePr>
        <p:xfrm>
          <a:off x="7924800" y="5753100"/>
          <a:ext cx="1219200" cy="1060450"/>
        </p:xfrm>
        <a:graphic>
          <a:graphicData uri="http://schemas.openxmlformats.org/presentationml/2006/ole">
            <p:oleObj spid="_x0000_s536578" name="Photo Editor Photo" r:id="rId3" imgW="1173582" imgH="1020952" progId="">
              <p:embed/>
            </p:oleObj>
          </a:graphicData>
        </a:graphic>
      </p:graphicFrame>
      <p:sp>
        <p:nvSpPr>
          <p:cNvPr id="5" name="Rectangle 6"/>
          <p:cNvSpPr>
            <a:spLocks noGrp="1" noChangeArrowheads="1"/>
          </p:cNvSpPr>
          <p:nvPr>
            <p:ph type="sldNum" sz="quarter" idx="10"/>
          </p:nvPr>
        </p:nvSpPr>
        <p:spPr/>
        <p:txBody>
          <a:bodyPr/>
          <a:lstStyle>
            <a:lvl1pPr>
              <a:defRPr/>
            </a:lvl1pPr>
          </a:lstStyle>
          <a:p>
            <a:fld id="{76304BB0-C331-47D1-86BA-50B4255DD4C7}" type="slidenum">
              <a:rPr lang="ko-KR" altLang="en-US" smtClean="0"/>
              <a:pPr/>
              <a:t>‹#›</a:t>
            </a:fld>
            <a:endParaRPr lang="en-US" altLang="ko-K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0" y="0"/>
            <a:ext cx="9144000" cy="685800"/>
          </a:xfrm>
          <a:prstGeom prst="rect">
            <a:avLst/>
          </a:prstGeom>
          <a:solidFill>
            <a:srgbClr val="FFFF99"/>
          </a:solidFill>
          <a:ln w="9525" algn="ctr">
            <a:solidFill>
              <a:schemeClr val="tx1"/>
            </a:solidFill>
            <a:miter lim="800000"/>
            <a:headEnd/>
            <a:tailEnd/>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sp>
        <p:nvSpPr>
          <p:cNvPr id="6" name="Line 4"/>
          <p:cNvSpPr>
            <a:spLocks noChangeShapeType="1"/>
          </p:cNvSpPr>
          <p:nvPr/>
        </p:nvSpPr>
        <p:spPr bwMode="auto">
          <a:xfrm>
            <a:off x="0" y="685800"/>
            <a:ext cx="9296400" cy="0"/>
          </a:xfrm>
          <a:prstGeom prst="line">
            <a:avLst/>
          </a:prstGeom>
          <a:noFill/>
          <a:ln w="38100">
            <a:solidFill>
              <a:srgbClr val="FF0000"/>
            </a:solidFill>
            <a:round/>
            <a:headEnd/>
            <a:tailEnd type="none" w="sm" len="lg"/>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graphicFrame>
        <p:nvGraphicFramePr>
          <p:cNvPr id="7" name="Object 13"/>
          <p:cNvGraphicFramePr>
            <a:graphicFrameLocks noChangeAspect="1"/>
          </p:cNvGraphicFramePr>
          <p:nvPr/>
        </p:nvGraphicFramePr>
        <p:xfrm>
          <a:off x="7924800" y="5753100"/>
          <a:ext cx="1219200" cy="1060450"/>
        </p:xfrm>
        <a:graphic>
          <a:graphicData uri="http://schemas.openxmlformats.org/presentationml/2006/ole">
            <p:oleObj spid="_x0000_s537602" name="Photo Editor Photo" r:id="rId3" imgW="1173582" imgH="1020952" progId="">
              <p:embed/>
            </p:oleObj>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6"/>
          <p:cNvSpPr>
            <a:spLocks noGrp="1" noChangeArrowheads="1"/>
          </p:cNvSpPr>
          <p:nvPr>
            <p:ph type="sldNum" sz="quarter" idx="10"/>
          </p:nvPr>
        </p:nvSpPr>
        <p:spPr/>
        <p:txBody>
          <a:bodyPr/>
          <a:lstStyle>
            <a:lvl1pPr>
              <a:defRPr/>
            </a:lvl1pPr>
          </a:lstStyle>
          <a:p>
            <a:fld id="{8F3AC029-022A-4A26-93C0-8CFE980002DE}" type="slidenum">
              <a:rPr lang="ko-KR" altLang="en-US" smtClean="0"/>
              <a:pPr/>
              <a:t>‹#›</a:t>
            </a:fld>
            <a:endParaRPr lang="en-US" altLang="ko-K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0" y="0"/>
            <a:ext cx="9144000" cy="685800"/>
          </a:xfrm>
          <a:prstGeom prst="rect">
            <a:avLst/>
          </a:prstGeom>
          <a:solidFill>
            <a:srgbClr val="FFFF99"/>
          </a:solidFill>
          <a:ln w="9525" algn="ctr">
            <a:solidFill>
              <a:schemeClr val="tx1"/>
            </a:solidFill>
            <a:miter lim="800000"/>
            <a:headEnd/>
            <a:tailEnd/>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sp>
        <p:nvSpPr>
          <p:cNvPr id="6" name="Line 4"/>
          <p:cNvSpPr>
            <a:spLocks noChangeShapeType="1"/>
          </p:cNvSpPr>
          <p:nvPr/>
        </p:nvSpPr>
        <p:spPr bwMode="auto">
          <a:xfrm>
            <a:off x="0" y="685800"/>
            <a:ext cx="9296400" cy="0"/>
          </a:xfrm>
          <a:prstGeom prst="line">
            <a:avLst/>
          </a:prstGeom>
          <a:noFill/>
          <a:ln w="38100">
            <a:solidFill>
              <a:srgbClr val="FF0000"/>
            </a:solidFill>
            <a:round/>
            <a:headEnd/>
            <a:tailEnd type="none" w="sm" len="lg"/>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graphicFrame>
        <p:nvGraphicFramePr>
          <p:cNvPr id="7" name="Object 13"/>
          <p:cNvGraphicFramePr>
            <a:graphicFrameLocks noChangeAspect="1"/>
          </p:cNvGraphicFramePr>
          <p:nvPr/>
        </p:nvGraphicFramePr>
        <p:xfrm>
          <a:off x="7924800" y="5753100"/>
          <a:ext cx="1219200" cy="1060450"/>
        </p:xfrm>
        <a:graphic>
          <a:graphicData uri="http://schemas.openxmlformats.org/presentationml/2006/ole">
            <p:oleObj spid="_x0000_s538626" name="Photo Editor Photo" r:id="rId3" imgW="1173582" imgH="1020952" progId="">
              <p:embed/>
            </p:oleObj>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6"/>
          <p:cNvSpPr>
            <a:spLocks noGrp="1" noChangeArrowheads="1"/>
          </p:cNvSpPr>
          <p:nvPr>
            <p:ph type="sldNum" sz="quarter" idx="10"/>
          </p:nvPr>
        </p:nvSpPr>
        <p:spPr/>
        <p:txBody>
          <a:bodyPr/>
          <a:lstStyle>
            <a:lvl1pPr>
              <a:defRPr/>
            </a:lvl1pPr>
          </a:lstStyle>
          <a:p>
            <a:fld id="{D896BC40-0A36-488D-9835-9743E03F1102}" type="slidenum">
              <a:rPr lang="ko-KR" altLang="en-US" smtClean="0"/>
              <a:pPr/>
              <a:t>‹#›</a:t>
            </a:fld>
            <a:endParaRPr lang="en-US" altLang="ko-K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0"/>
            <a:ext cx="9144000" cy="685800"/>
          </a:xfrm>
          <a:prstGeom prst="rect">
            <a:avLst/>
          </a:prstGeom>
          <a:solidFill>
            <a:srgbClr val="FFFF99"/>
          </a:solidFill>
          <a:ln w="9525" algn="ctr">
            <a:solidFill>
              <a:schemeClr val="tx1"/>
            </a:solidFill>
            <a:miter lim="800000"/>
            <a:headEnd/>
            <a:tailEnd/>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sp>
        <p:nvSpPr>
          <p:cNvPr id="5" name="Line 4"/>
          <p:cNvSpPr>
            <a:spLocks noChangeShapeType="1"/>
          </p:cNvSpPr>
          <p:nvPr/>
        </p:nvSpPr>
        <p:spPr bwMode="auto">
          <a:xfrm>
            <a:off x="0" y="685800"/>
            <a:ext cx="9296400" cy="0"/>
          </a:xfrm>
          <a:prstGeom prst="line">
            <a:avLst/>
          </a:prstGeom>
          <a:noFill/>
          <a:ln w="38100">
            <a:solidFill>
              <a:srgbClr val="FF0000"/>
            </a:solidFill>
            <a:round/>
            <a:headEnd/>
            <a:tailEnd type="none" w="sm" len="lg"/>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graphicFrame>
        <p:nvGraphicFramePr>
          <p:cNvPr id="6" name="Object 13"/>
          <p:cNvGraphicFramePr>
            <a:graphicFrameLocks noChangeAspect="1"/>
          </p:cNvGraphicFramePr>
          <p:nvPr/>
        </p:nvGraphicFramePr>
        <p:xfrm>
          <a:off x="7924800" y="5753100"/>
          <a:ext cx="1219200" cy="1060450"/>
        </p:xfrm>
        <a:graphic>
          <a:graphicData uri="http://schemas.openxmlformats.org/presentationml/2006/ole">
            <p:oleObj spid="_x0000_s539650" name="Photo Editor Photo" r:id="rId3" imgW="1173582" imgH="1020952"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fld id="{7062AABB-E7C1-4C10-87A5-5E84A228E490}" type="slidenum">
              <a:rPr lang="ko-KR" altLang="en-US" smtClean="0"/>
              <a:pPr/>
              <a:t>‹#›</a:t>
            </a:fld>
            <a:endParaRPr lang="en-US" altLang="ko-K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0"/>
            <a:ext cx="9144000" cy="685800"/>
          </a:xfrm>
          <a:prstGeom prst="rect">
            <a:avLst/>
          </a:prstGeom>
          <a:solidFill>
            <a:srgbClr val="FFFF99"/>
          </a:solidFill>
          <a:ln w="9525" algn="ctr">
            <a:solidFill>
              <a:schemeClr val="tx1"/>
            </a:solidFill>
            <a:miter lim="800000"/>
            <a:headEnd/>
            <a:tailEnd/>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sp>
        <p:nvSpPr>
          <p:cNvPr id="5" name="Line 4"/>
          <p:cNvSpPr>
            <a:spLocks noChangeShapeType="1"/>
          </p:cNvSpPr>
          <p:nvPr/>
        </p:nvSpPr>
        <p:spPr bwMode="auto">
          <a:xfrm>
            <a:off x="0" y="685800"/>
            <a:ext cx="9296400" cy="0"/>
          </a:xfrm>
          <a:prstGeom prst="line">
            <a:avLst/>
          </a:prstGeom>
          <a:noFill/>
          <a:ln w="38100">
            <a:solidFill>
              <a:srgbClr val="FF0000"/>
            </a:solidFill>
            <a:round/>
            <a:headEnd/>
            <a:tailEnd type="none" w="sm" len="lg"/>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graphicFrame>
        <p:nvGraphicFramePr>
          <p:cNvPr id="6" name="Object 13"/>
          <p:cNvGraphicFramePr>
            <a:graphicFrameLocks noChangeAspect="1"/>
          </p:cNvGraphicFramePr>
          <p:nvPr/>
        </p:nvGraphicFramePr>
        <p:xfrm>
          <a:off x="7924800" y="5753100"/>
          <a:ext cx="1219200" cy="1060450"/>
        </p:xfrm>
        <a:graphic>
          <a:graphicData uri="http://schemas.openxmlformats.org/presentationml/2006/ole">
            <p:oleObj spid="_x0000_s540674" name="Photo Editor Photo" r:id="rId3" imgW="1173582" imgH="1020952" progId="">
              <p:embed/>
            </p:oleObj>
          </a:graphicData>
        </a:graphic>
      </p:graphicFrame>
      <p:sp>
        <p:nvSpPr>
          <p:cNvPr id="2" name="Vertical Title 1"/>
          <p:cNvSpPr>
            <a:spLocks noGrp="1"/>
          </p:cNvSpPr>
          <p:nvPr>
            <p:ph type="title" orient="vert"/>
          </p:nvPr>
        </p:nvSpPr>
        <p:spPr>
          <a:xfrm>
            <a:off x="6678613" y="0"/>
            <a:ext cx="2124075"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221413"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fld id="{7A0E2405-FF7A-42CF-8C0A-8BD922BC9196}" type="slidenum">
              <a:rPr lang="ko-KR" altLang="en-US" smtClean="0"/>
              <a:pPr/>
              <a:t>‹#›</a:t>
            </a:fld>
            <a:endParaRPr lang="en-US" altLang="ko-K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36562" name="Rectangle 18"/>
          <p:cNvSpPr>
            <a:spLocks noChangeArrowheads="1"/>
          </p:cNvSpPr>
          <p:nvPr/>
        </p:nvSpPr>
        <p:spPr bwMode="auto">
          <a:xfrm>
            <a:off x="0" y="0"/>
            <a:ext cx="9144000" cy="685800"/>
          </a:xfrm>
          <a:prstGeom prst="rect">
            <a:avLst/>
          </a:prstGeom>
          <a:solidFill>
            <a:srgbClr val="FFFF99"/>
          </a:solidFill>
          <a:ln w="9525" algn="ctr">
            <a:solidFill>
              <a:schemeClr val="tx1"/>
            </a:solidFill>
            <a:miter lim="800000"/>
            <a:headEnd/>
            <a:tailEnd/>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sp>
        <p:nvSpPr>
          <p:cNvPr id="1029" name="Rectangle 2"/>
          <p:cNvSpPr>
            <a:spLocks noGrp="1" noChangeArrowheads="1"/>
          </p:cNvSpPr>
          <p:nvPr>
            <p:ph type="title"/>
          </p:nvPr>
        </p:nvSpPr>
        <p:spPr bwMode="auto">
          <a:xfrm>
            <a:off x="304800" y="0"/>
            <a:ext cx="7769225"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sp>
        <p:nvSpPr>
          <p:cNvPr id="1030" name="Rectangle 3"/>
          <p:cNvSpPr>
            <a:spLocks noGrp="1" noChangeArrowheads="1"/>
          </p:cNvSpPr>
          <p:nvPr>
            <p:ph type="body" idx="1"/>
          </p:nvPr>
        </p:nvSpPr>
        <p:spPr bwMode="auto">
          <a:xfrm>
            <a:off x="304800" y="771525"/>
            <a:ext cx="8497888"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36548" name="Line 4"/>
          <p:cNvSpPr>
            <a:spLocks noChangeShapeType="1"/>
          </p:cNvSpPr>
          <p:nvPr/>
        </p:nvSpPr>
        <p:spPr bwMode="auto">
          <a:xfrm>
            <a:off x="0" y="685800"/>
            <a:ext cx="9296400" cy="0"/>
          </a:xfrm>
          <a:prstGeom prst="line">
            <a:avLst/>
          </a:prstGeom>
          <a:noFill/>
          <a:ln w="38100">
            <a:solidFill>
              <a:srgbClr val="FF0000"/>
            </a:solidFill>
            <a:round/>
            <a:headEnd/>
            <a:tailEnd type="none" w="sm" len="lg"/>
          </a:ln>
          <a:effectLst/>
        </p:spPr>
        <p:txBody>
          <a:bodyPr wrap="none" anchor="ctr"/>
          <a:lstStyle/>
          <a:p>
            <a:pPr eaLnBrk="0" hangingPunct="0">
              <a:spcBef>
                <a:spcPct val="20000"/>
              </a:spcBef>
              <a:buClr>
                <a:schemeClr val="bg1"/>
              </a:buClr>
              <a:buFontTx/>
              <a:buChar char="•"/>
              <a:defRPr/>
            </a:pPr>
            <a:endParaRPr lang="en-US">
              <a:latin typeface="Arial" pitchFamily="34" charset="0"/>
              <a:cs typeface="+mn-cs"/>
            </a:endParaRPr>
          </a:p>
        </p:txBody>
      </p:sp>
      <p:sp>
        <p:nvSpPr>
          <p:cNvPr id="236550" name="Rectangle 6"/>
          <p:cNvSpPr>
            <a:spLocks noGrp="1" noChangeArrowheads="1"/>
          </p:cNvSpPr>
          <p:nvPr>
            <p:ph type="sldNum" sz="quarter" idx="4"/>
          </p:nvPr>
        </p:nvSpPr>
        <p:spPr bwMode="auto">
          <a:xfrm>
            <a:off x="0" y="6477000"/>
            <a:ext cx="381000" cy="457200"/>
          </a:xfrm>
          <a:prstGeom prst="rect">
            <a:avLst/>
          </a:prstGeom>
          <a:noFill/>
          <a:ln w="1587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spcBef>
                <a:spcPct val="0"/>
              </a:spcBef>
              <a:buClrTx/>
              <a:buFontTx/>
              <a:buNone/>
              <a:defRPr kumimoji="0" sz="1400" b="1">
                <a:latin typeface="Arial" pitchFamily="34" charset="0"/>
                <a:ea typeface="굴림" pitchFamily="34" charset="-127"/>
                <a:cs typeface="+mn-cs"/>
              </a:defRPr>
            </a:lvl1pPr>
          </a:lstStyle>
          <a:p>
            <a:fld id="{A41C0F75-EDB5-462D-B8F3-9AC5D803E1A7}" type="slidenum">
              <a:rPr lang="ko-KR" altLang="en-US" smtClean="0"/>
              <a:pPr/>
              <a:t>‹#›</a:t>
            </a:fld>
            <a:endParaRPr lang="en-US" altLang="ko-KR"/>
          </a:p>
        </p:txBody>
      </p:sp>
      <p:graphicFrame>
        <p:nvGraphicFramePr>
          <p:cNvPr id="1026" name="Object 13"/>
          <p:cNvGraphicFramePr>
            <a:graphicFrameLocks noChangeAspect="1"/>
          </p:cNvGraphicFramePr>
          <p:nvPr/>
        </p:nvGraphicFramePr>
        <p:xfrm>
          <a:off x="7924800" y="5753100"/>
          <a:ext cx="1219200" cy="1060450"/>
        </p:xfrm>
        <a:graphic>
          <a:graphicData uri="http://schemas.openxmlformats.org/presentationml/2006/ole">
            <p:oleObj spid="_x0000_s531458" name="Photo Editor Photo" r:id="rId14" imgW="1173582" imgH="1020952" progId="">
              <p:embed/>
            </p:oleObj>
          </a:graphicData>
        </a:graphic>
      </p:graphicFrame>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kumimoji="1" sz="2800" b="1">
          <a:solidFill>
            <a:srgbClr val="006600"/>
          </a:solidFill>
          <a:latin typeface="+mj-lt"/>
          <a:ea typeface="+mj-ea"/>
          <a:cs typeface="+mj-cs"/>
        </a:defRPr>
      </a:lvl1pPr>
      <a:lvl2pPr algn="l" rtl="0" eaLnBrk="1" fontAlgn="base" hangingPunct="1">
        <a:spcBef>
          <a:spcPct val="0"/>
        </a:spcBef>
        <a:spcAft>
          <a:spcPct val="0"/>
        </a:spcAft>
        <a:defRPr kumimoji="1" sz="2800" b="1">
          <a:solidFill>
            <a:srgbClr val="006600"/>
          </a:solidFill>
          <a:latin typeface="Arial" pitchFamily="34" charset="0"/>
        </a:defRPr>
      </a:lvl2pPr>
      <a:lvl3pPr algn="l" rtl="0" eaLnBrk="1" fontAlgn="base" hangingPunct="1">
        <a:spcBef>
          <a:spcPct val="0"/>
        </a:spcBef>
        <a:spcAft>
          <a:spcPct val="0"/>
        </a:spcAft>
        <a:defRPr kumimoji="1" sz="2800" b="1">
          <a:solidFill>
            <a:srgbClr val="006600"/>
          </a:solidFill>
          <a:latin typeface="Arial" pitchFamily="34" charset="0"/>
        </a:defRPr>
      </a:lvl3pPr>
      <a:lvl4pPr algn="l" rtl="0" eaLnBrk="1" fontAlgn="base" hangingPunct="1">
        <a:spcBef>
          <a:spcPct val="0"/>
        </a:spcBef>
        <a:spcAft>
          <a:spcPct val="0"/>
        </a:spcAft>
        <a:defRPr kumimoji="1" sz="2800" b="1">
          <a:solidFill>
            <a:srgbClr val="006600"/>
          </a:solidFill>
          <a:latin typeface="Arial" pitchFamily="34" charset="0"/>
        </a:defRPr>
      </a:lvl4pPr>
      <a:lvl5pPr algn="l" rtl="0" eaLnBrk="1" fontAlgn="base" hangingPunct="1">
        <a:spcBef>
          <a:spcPct val="0"/>
        </a:spcBef>
        <a:spcAft>
          <a:spcPct val="0"/>
        </a:spcAft>
        <a:defRPr kumimoji="1" sz="2800" b="1">
          <a:solidFill>
            <a:srgbClr val="006600"/>
          </a:solidFill>
          <a:latin typeface="Arial" pitchFamily="34" charset="0"/>
        </a:defRPr>
      </a:lvl5pPr>
      <a:lvl6pPr marL="457200" algn="l" rtl="0" eaLnBrk="1" fontAlgn="base" hangingPunct="1">
        <a:spcBef>
          <a:spcPct val="0"/>
        </a:spcBef>
        <a:spcAft>
          <a:spcPct val="0"/>
        </a:spcAft>
        <a:defRPr kumimoji="1" sz="2800" b="1">
          <a:solidFill>
            <a:srgbClr val="006600"/>
          </a:solidFill>
          <a:latin typeface="Arial" pitchFamily="34" charset="0"/>
        </a:defRPr>
      </a:lvl6pPr>
      <a:lvl7pPr marL="914400" algn="l" rtl="0" eaLnBrk="1" fontAlgn="base" hangingPunct="1">
        <a:spcBef>
          <a:spcPct val="0"/>
        </a:spcBef>
        <a:spcAft>
          <a:spcPct val="0"/>
        </a:spcAft>
        <a:defRPr kumimoji="1" sz="2800" b="1">
          <a:solidFill>
            <a:srgbClr val="006600"/>
          </a:solidFill>
          <a:latin typeface="Arial" pitchFamily="34" charset="0"/>
        </a:defRPr>
      </a:lvl7pPr>
      <a:lvl8pPr marL="1371600" algn="l" rtl="0" eaLnBrk="1" fontAlgn="base" hangingPunct="1">
        <a:spcBef>
          <a:spcPct val="0"/>
        </a:spcBef>
        <a:spcAft>
          <a:spcPct val="0"/>
        </a:spcAft>
        <a:defRPr kumimoji="1" sz="2800" b="1">
          <a:solidFill>
            <a:srgbClr val="006600"/>
          </a:solidFill>
          <a:latin typeface="Arial" pitchFamily="34" charset="0"/>
        </a:defRPr>
      </a:lvl8pPr>
      <a:lvl9pPr marL="1828800" algn="l" rtl="0" eaLnBrk="1" fontAlgn="base" hangingPunct="1">
        <a:spcBef>
          <a:spcPct val="0"/>
        </a:spcBef>
        <a:spcAft>
          <a:spcPct val="0"/>
        </a:spcAft>
        <a:defRPr kumimoji="1" sz="2800" b="1">
          <a:solidFill>
            <a:srgbClr val="006600"/>
          </a:solidFill>
          <a:latin typeface="Arial" pitchFamily="34" charset="0"/>
        </a:defRPr>
      </a:lvl9pPr>
    </p:titleStyle>
    <p:bodyStyle>
      <a:lvl1pPr marL="228600" indent="-228600" algn="l" rtl="0" eaLnBrk="1" fontAlgn="base" hangingPunct="1">
        <a:spcBef>
          <a:spcPct val="20000"/>
        </a:spcBef>
        <a:spcAft>
          <a:spcPct val="0"/>
        </a:spcAft>
        <a:buClr>
          <a:srgbClr val="FF0000"/>
        </a:buClr>
        <a:buSzPct val="60000"/>
        <a:buFont typeface="Marlett" pitchFamily="2" charset="2"/>
        <a:buChar char="n"/>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FF00"/>
        </a:buClr>
        <a:buFont typeface="Marlett" pitchFamily="2" charset="2"/>
        <a:buChar char="5"/>
        <a:defRPr kumimoji="1" sz="2400">
          <a:solidFill>
            <a:schemeClr val="tx1"/>
          </a:solidFill>
          <a:latin typeface="+mn-lt"/>
        </a:defRPr>
      </a:lvl2pPr>
      <a:lvl3pPr marL="1143000" indent="-228600" algn="l" rtl="0" eaLnBrk="1" fontAlgn="base" hangingPunct="1">
        <a:spcBef>
          <a:spcPct val="20000"/>
        </a:spcBef>
        <a:spcAft>
          <a:spcPct val="0"/>
        </a:spcAft>
        <a:buClr>
          <a:srgbClr val="0000FF"/>
        </a:buClr>
        <a:buSzPct val="50000"/>
        <a:buFont typeface="Marlett" pitchFamily="2" charset="2"/>
        <a:buChar char="g"/>
        <a:defRPr kumimoji="1" sz="2400">
          <a:solidFill>
            <a:schemeClr val="tx1"/>
          </a:solidFill>
          <a:latin typeface="+mn-lt"/>
        </a:defRPr>
      </a:lvl3pPr>
      <a:lvl4pPr marL="1600200" indent="-228600" algn="l" rtl="0" eaLnBrk="1" fontAlgn="base" hangingPunct="1">
        <a:spcBef>
          <a:spcPct val="20000"/>
        </a:spcBef>
        <a:spcAft>
          <a:spcPct val="0"/>
        </a:spcAft>
        <a:buClr>
          <a:schemeClr val="accent2"/>
        </a:buClr>
        <a:buFont typeface="Marlett" pitchFamily="2" charset="2"/>
        <a:buChar char="u"/>
        <a:defRPr kumimoji="1"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kumimoji="1"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kumimoji="1"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kumimoji="1"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kumimoji="1"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kumimoji="1"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gif"/><Relationship Id="rId5" Type="http://schemas.openxmlformats.org/officeDocument/2006/relationships/image" Target="../media/image5.png"/><Relationship Id="rId10" Type="http://schemas.openxmlformats.org/officeDocument/2006/relationships/image" Target="../media/image10.gif"/><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2451100"/>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2400" b="0" i="0" u="none" strike="noStrike" cap="none" normalizeH="0" baseline="0" smtClean="0">
              <a:ln>
                <a:noFill/>
              </a:ln>
              <a:solidFill>
                <a:schemeClr val="tx1"/>
              </a:solidFill>
              <a:effectLst/>
              <a:latin typeface="Arial" pitchFamily="34" charset="0"/>
            </a:endParaRPr>
          </a:p>
        </p:txBody>
      </p:sp>
      <p:sp>
        <p:nvSpPr>
          <p:cNvPr id="2" name="Title 1"/>
          <p:cNvSpPr>
            <a:spLocks noGrp="1"/>
          </p:cNvSpPr>
          <p:nvPr>
            <p:ph type="title"/>
          </p:nvPr>
        </p:nvSpPr>
        <p:spPr>
          <a:xfrm>
            <a:off x="0" y="755650"/>
            <a:ext cx="9144000" cy="1511300"/>
          </a:xfrm>
        </p:spPr>
        <p:txBody>
          <a:bodyPr/>
          <a:lstStyle/>
          <a:p>
            <a:pPr algn="ctr"/>
            <a:r>
              <a:rPr lang="en-US" sz="3200" dirty="0" smtClean="0"/>
              <a:t>Robust Resource Allocation </a:t>
            </a:r>
            <a:br>
              <a:rPr lang="en-US" sz="3200" dirty="0" smtClean="0"/>
            </a:br>
            <a:r>
              <a:rPr lang="en-US" sz="3200" dirty="0" smtClean="0"/>
              <a:t>of DAGs in a Heterogeneous</a:t>
            </a:r>
            <a:br>
              <a:rPr lang="en-US" sz="3200" dirty="0" smtClean="0"/>
            </a:br>
            <a:r>
              <a:rPr lang="en-US" sz="3200" dirty="0" smtClean="0"/>
              <a:t> Multi-core System</a:t>
            </a:r>
            <a:endParaRPr lang="en-US" sz="3200" dirty="0"/>
          </a:p>
        </p:txBody>
      </p:sp>
      <p:sp>
        <p:nvSpPr>
          <p:cNvPr id="3" name="Text Placeholder 2"/>
          <p:cNvSpPr>
            <a:spLocks noGrp="1"/>
          </p:cNvSpPr>
          <p:nvPr>
            <p:ph type="body" idx="1"/>
          </p:nvPr>
        </p:nvSpPr>
        <p:spPr>
          <a:xfrm>
            <a:off x="722313" y="2463800"/>
            <a:ext cx="7772400" cy="2058193"/>
          </a:xfrm>
        </p:spPr>
        <p:txBody>
          <a:bodyPr/>
          <a:lstStyle/>
          <a:p>
            <a:pPr algn="ctr"/>
            <a:r>
              <a:rPr lang="en-US" sz="2400" b="1" dirty="0" smtClean="0">
                <a:solidFill>
                  <a:srgbClr val="FF0000"/>
                </a:solidFill>
              </a:rPr>
              <a:t>Luis Diego Briceño</a:t>
            </a:r>
            <a:r>
              <a:rPr lang="en-US" sz="2400" dirty="0" smtClean="0"/>
              <a:t>, Jay Smith,  H. J. Siegel, </a:t>
            </a:r>
            <a:br>
              <a:rPr lang="en-US" sz="2400" dirty="0" smtClean="0"/>
            </a:br>
            <a:r>
              <a:rPr lang="en-US" sz="2400" dirty="0" smtClean="0"/>
              <a:t>Anthony A. Maciejewski, Paul Maxwell, Russ Wakefield, </a:t>
            </a:r>
            <a:br>
              <a:rPr lang="en-US" sz="2400" dirty="0" smtClean="0"/>
            </a:br>
            <a:r>
              <a:rPr lang="it-IT" sz="2400" dirty="0" smtClean="0"/>
              <a:t>Abdulla Al-Qawasmeh,  Ron C. Chiang, and Jiayin Li</a:t>
            </a:r>
          </a:p>
          <a:p>
            <a:pPr algn="ctr"/>
            <a:endParaRPr lang="it-IT" sz="2400" dirty="0" smtClean="0"/>
          </a:p>
          <a:p>
            <a:endParaRPr lang="en-US" sz="2400" dirty="0"/>
          </a:p>
        </p:txBody>
      </p:sp>
      <p:sp>
        <p:nvSpPr>
          <p:cNvPr id="4" name="Slide Number Placeholder 3"/>
          <p:cNvSpPr>
            <a:spLocks noGrp="1"/>
          </p:cNvSpPr>
          <p:nvPr>
            <p:ph type="sldNum" sz="quarter" idx="10"/>
          </p:nvPr>
        </p:nvSpPr>
        <p:spPr/>
        <p:txBody>
          <a:bodyPr/>
          <a:lstStyle/>
          <a:p>
            <a:fld id="{22B7BEF2-55D6-4BCF-8588-7C39B66E4766}" type="slidenum">
              <a:rPr lang="ko-KR" altLang="en-US" smtClean="0"/>
              <a:pPr/>
              <a:t>1</a:t>
            </a:fld>
            <a:endParaRPr lang="en-US" altLang="ko-KR"/>
          </a:p>
        </p:txBody>
      </p:sp>
      <p:cxnSp>
        <p:nvCxnSpPr>
          <p:cNvPr id="7" name="Straight Connector 6"/>
          <p:cNvCxnSpPr/>
          <p:nvPr/>
        </p:nvCxnSpPr>
        <p:spPr bwMode="auto">
          <a:xfrm>
            <a:off x="0" y="2463800"/>
            <a:ext cx="91440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8" name="TextBox 7"/>
          <p:cNvSpPr txBox="1"/>
          <p:nvPr/>
        </p:nvSpPr>
        <p:spPr>
          <a:xfrm>
            <a:off x="381000" y="3591730"/>
            <a:ext cx="5473700" cy="3120854"/>
          </a:xfrm>
          <a:prstGeom prst="rect">
            <a:avLst/>
          </a:prstGeom>
          <a:noFill/>
        </p:spPr>
        <p:txBody>
          <a:bodyPr wrap="square" rtlCol="0">
            <a:spAutoFit/>
          </a:bodyPr>
          <a:lstStyle/>
          <a:p>
            <a:pPr>
              <a:buNone/>
            </a:pPr>
            <a:r>
              <a:rPr lang="en-US" sz="2400" u="sng" dirty="0" smtClean="0">
                <a:solidFill>
                  <a:srgbClr val="FF0000"/>
                </a:solidFill>
              </a:rPr>
              <a:t>outline</a:t>
            </a:r>
          </a:p>
          <a:p>
            <a:pPr>
              <a:buClr>
                <a:srgbClr val="FF0000"/>
              </a:buClr>
              <a:buFont typeface="Arial" pitchFamily="34" charset="0"/>
              <a:buChar char="●"/>
            </a:pPr>
            <a:r>
              <a:rPr lang="en-US" sz="2400" dirty="0" smtClean="0"/>
              <a:t>motivation and introduction</a:t>
            </a:r>
          </a:p>
          <a:p>
            <a:pPr>
              <a:buClr>
                <a:srgbClr val="FF0000"/>
              </a:buClr>
              <a:buFont typeface="Arial" pitchFamily="34" charset="0"/>
              <a:buChar char="●"/>
            </a:pPr>
            <a:r>
              <a:rPr lang="en-US" sz="2400" dirty="0" smtClean="0"/>
              <a:t>system model</a:t>
            </a:r>
          </a:p>
          <a:p>
            <a:pPr>
              <a:buClr>
                <a:srgbClr val="FF0000"/>
              </a:buClr>
              <a:buFont typeface="Arial" pitchFamily="34" charset="0"/>
              <a:buChar char="●"/>
            </a:pPr>
            <a:r>
              <a:rPr lang="en-US" sz="2400" dirty="0" smtClean="0"/>
              <a:t>robustness</a:t>
            </a:r>
          </a:p>
          <a:p>
            <a:pPr>
              <a:buClr>
                <a:srgbClr val="FF0000"/>
              </a:buClr>
              <a:buFont typeface="Arial" pitchFamily="34" charset="0"/>
              <a:buChar char="●"/>
            </a:pPr>
            <a:r>
              <a:rPr lang="en-US" sz="2400" dirty="0" smtClean="0"/>
              <a:t>example of heuristic</a:t>
            </a:r>
          </a:p>
          <a:p>
            <a:pPr>
              <a:buClr>
                <a:srgbClr val="FF0000"/>
              </a:buClr>
              <a:buFont typeface="Arial" pitchFamily="34" charset="0"/>
              <a:buChar char="●"/>
            </a:pPr>
            <a:r>
              <a:rPr lang="en-US" sz="2400" dirty="0" smtClean="0"/>
              <a:t>results and conclusions</a:t>
            </a:r>
          </a:p>
          <a:p>
            <a:pPr>
              <a:buClr>
                <a:srgbClr val="FF0000"/>
              </a:buClr>
              <a:buFont typeface="Arial" pitchFamily="34" charset="0"/>
              <a:buChar char="●"/>
            </a:pPr>
            <a:endParaRPr lang="en-US" sz="2400" dirty="0"/>
          </a:p>
        </p:txBody>
      </p:sp>
      <p:sp>
        <p:nvSpPr>
          <p:cNvPr id="9" name="Rectangle 8"/>
          <p:cNvSpPr/>
          <p:nvPr/>
        </p:nvSpPr>
        <p:spPr>
          <a:xfrm>
            <a:off x="50800" y="6183986"/>
            <a:ext cx="8991600" cy="707886"/>
          </a:xfrm>
          <a:prstGeom prst="rect">
            <a:avLst/>
          </a:prstGeom>
        </p:spPr>
        <p:txBody>
          <a:bodyPr wrap="square">
            <a:spAutoFit/>
          </a:bodyPr>
          <a:lstStyle/>
          <a:p>
            <a:pPr algn="ctr">
              <a:buNone/>
            </a:pPr>
            <a:r>
              <a:rPr lang="en-US" sz="2000" dirty="0" smtClean="0">
                <a:solidFill>
                  <a:srgbClr val="0033CC"/>
                </a:solidFill>
              </a:rPr>
              <a:t>Supported by the NSF under grants </a:t>
            </a:r>
            <a:br>
              <a:rPr lang="en-US" sz="2000" dirty="0" smtClean="0">
                <a:solidFill>
                  <a:srgbClr val="0033CC"/>
                </a:solidFill>
              </a:rPr>
            </a:br>
            <a:r>
              <a:rPr lang="en-US" sz="2000" dirty="0" smtClean="0">
                <a:solidFill>
                  <a:srgbClr val="0033CC"/>
                </a:solidFill>
              </a:rPr>
              <a:t>CNS-0615170 and CNS-0905399</a:t>
            </a:r>
            <a:endParaRPr lang="en-US" sz="2000" u="sng" dirty="0" smtClean="0">
              <a:solidFill>
                <a:srgbClr val="0033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5447"/>
            <a:ext cx="9238129" cy="6096000"/>
          </a:xfrm>
        </p:spPr>
        <p:txBody>
          <a:bodyPr>
            <a:normAutofit/>
          </a:bodyPr>
          <a:lstStyle/>
          <a:p>
            <a:pPr>
              <a:lnSpc>
                <a:spcPct val="80000"/>
              </a:lnSpc>
            </a:pPr>
            <a:r>
              <a:rPr lang="en-US" dirty="0" smtClean="0"/>
              <a:t>each application </a:t>
            </a:r>
            <a:r>
              <a:rPr lang="en-US" b="1" i="1" dirty="0" err="1" smtClean="0"/>
              <a:t>app</a:t>
            </a:r>
            <a:r>
              <a:rPr lang="en-US" b="1" i="1" baseline="-25000" dirty="0" err="1" smtClean="0"/>
              <a:t>α</a:t>
            </a:r>
            <a:r>
              <a:rPr lang="en-US" b="1" baseline="-25000" dirty="0" smtClean="0"/>
              <a:t> </a:t>
            </a:r>
            <a:r>
              <a:rPr lang="en-US" dirty="0" smtClean="0"/>
              <a:t> must complete before Δ</a:t>
            </a:r>
            <a:endParaRPr lang="en-US" dirty="0" smtClean="0">
              <a:cs typeface="Arial" charset="0"/>
            </a:endParaRPr>
          </a:p>
          <a:p>
            <a:pPr>
              <a:lnSpc>
                <a:spcPct val="80000"/>
              </a:lnSpc>
            </a:pPr>
            <a:r>
              <a:rPr lang="en-US" i="1" dirty="0" err="1" smtClean="0"/>
              <a:t>app</a:t>
            </a:r>
            <a:r>
              <a:rPr lang="en-US" b="1" i="1" baseline="-25000" dirty="0" err="1" smtClean="0"/>
              <a:t>α</a:t>
            </a:r>
            <a:r>
              <a:rPr lang="en-US" b="1" i="1" baseline="-25000" dirty="0" smtClean="0"/>
              <a:t> </a:t>
            </a:r>
            <a:r>
              <a:rPr lang="en-US" dirty="0" smtClean="0">
                <a:cs typeface="Arial" charset="0"/>
              </a:rPr>
              <a:t>is divided into </a:t>
            </a:r>
            <a:r>
              <a:rPr lang="en-US" b="1" i="1" dirty="0" err="1" smtClean="0">
                <a:cs typeface="Arial" charset="0"/>
              </a:rPr>
              <a:t>T</a:t>
            </a:r>
            <a:r>
              <a:rPr lang="en-US" b="1" i="1" baseline="-25000" dirty="0" err="1" smtClean="0"/>
              <a:t>α</a:t>
            </a:r>
            <a:r>
              <a:rPr lang="en-US" dirty="0" smtClean="0">
                <a:cs typeface="Arial" charset="0"/>
              </a:rPr>
              <a:t> tasks (tasks form a DAG)</a:t>
            </a:r>
          </a:p>
          <a:p>
            <a:pPr lvl="1">
              <a:lnSpc>
                <a:spcPct val="80000"/>
              </a:lnSpc>
            </a:pPr>
            <a:r>
              <a:rPr lang="en-US" dirty="0" smtClean="0">
                <a:cs typeface="Arial" charset="0"/>
              </a:rPr>
              <a:t>each task requires </a:t>
            </a:r>
            <a:r>
              <a:rPr lang="en-US" b="1" dirty="0" smtClean="0">
                <a:solidFill>
                  <a:srgbClr val="009900"/>
                </a:solidFill>
                <a:cs typeface="Arial" charset="0"/>
              </a:rPr>
              <a:t>satellite data sets </a:t>
            </a:r>
            <a:r>
              <a:rPr lang="en-US" dirty="0" smtClean="0">
                <a:cs typeface="Arial" charset="0"/>
              </a:rPr>
              <a:t>or </a:t>
            </a:r>
            <a:br>
              <a:rPr lang="en-US" dirty="0" smtClean="0">
                <a:cs typeface="Arial" charset="0"/>
              </a:rPr>
            </a:br>
            <a:r>
              <a:rPr lang="en-US" dirty="0" smtClean="0">
                <a:cs typeface="Arial" charset="0"/>
              </a:rPr>
              <a:t>produced </a:t>
            </a:r>
            <a:r>
              <a:rPr lang="en-US" b="1" dirty="0" smtClean="0">
                <a:solidFill>
                  <a:srgbClr val="7030A0"/>
                </a:solidFill>
                <a:cs typeface="Arial" charset="0"/>
              </a:rPr>
              <a:t>inter-task data sets</a:t>
            </a:r>
          </a:p>
          <a:p>
            <a:pPr lvl="1">
              <a:lnSpc>
                <a:spcPct val="80000"/>
              </a:lnSpc>
            </a:pPr>
            <a:r>
              <a:rPr lang="en-US" b="1" i="1" dirty="0" err="1" smtClean="0">
                <a:cs typeface="Arial" charset="0"/>
              </a:rPr>
              <a:t>t</a:t>
            </a:r>
            <a:r>
              <a:rPr lang="en-US" b="1" i="1" baseline="-25000" dirty="0" err="1" smtClean="0">
                <a:cs typeface="Arial" charset="0"/>
              </a:rPr>
              <a:t>i,</a:t>
            </a:r>
            <a:r>
              <a:rPr lang="en-US" b="1" i="1" baseline="-25000" dirty="0" err="1" smtClean="0"/>
              <a:t>α</a:t>
            </a:r>
            <a:r>
              <a:rPr lang="en-US" baseline="-25000" dirty="0" smtClean="0">
                <a:cs typeface="Arial" charset="0"/>
              </a:rPr>
              <a:t> </a:t>
            </a:r>
            <a:r>
              <a:rPr lang="en-US" dirty="0" smtClean="0">
                <a:cs typeface="Arial" charset="0"/>
              </a:rPr>
              <a:t>is the </a:t>
            </a:r>
            <a:r>
              <a:rPr lang="en-US" i="1" dirty="0" err="1" smtClean="0">
                <a:cs typeface="Arial" charset="0"/>
              </a:rPr>
              <a:t>i</a:t>
            </a:r>
            <a:r>
              <a:rPr lang="en-US" i="1" dirty="0" smtClean="0">
                <a:cs typeface="Arial" charset="0"/>
              </a:rPr>
              <a:t> </a:t>
            </a:r>
            <a:r>
              <a:rPr lang="en-US" baseline="30000" dirty="0" err="1" smtClean="0">
                <a:cs typeface="Arial" charset="0"/>
              </a:rPr>
              <a:t>th</a:t>
            </a:r>
            <a:r>
              <a:rPr lang="en-US" dirty="0" smtClean="0">
                <a:cs typeface="Arial" charset="0"/>
              </a:rPr>
              <a:t> task in the application </a:t>
            </a:r>
            <a:r>
              <a:rPr lang="en-US" i="1" dirty="0" smtClean="0"/>
              <a:t>α</a:t>
            </a:r>
            <a:r>
              <a:rPr lang="en-US" dirty="0" smtClean="0"/>
              <a:t> </a:t>
            </a:r>
            <a:endParaRPr lang="en-US" dirty="0" smtClean="0">
              <a:cs typeface="Arial" charset="0"/>
            </a:endParaRPr>
          </a:p>
          <a:p>
            <a:pPr lvl="1">
              <a:lnSpc>
                <a:spcPct val="80000"/>
              </a:lnSpc>
            </a:pPr>
            <a:r>
              <a:rPr lang="en-US" dirty="0" smtClean="0">
                <a:cs typeface="Arial" charset="0"/>
              </a:rPr>
              <a:t>each task produces other data items </a:t>
            </a:r>
            <a:r>
              <a:rPr lang="en-US" dirty="0" smtClean="0"/>
              <a:t>(e.g.,</a:t>
            </a:r>
            <a:r>
              <a:rPr lang="en-US" b="1" i="1" dirty="0" smtClean="0"/>
              <a:t> </a:t>
            </a:r>
            <a:r>
              <a:rPr lang="en-US" dirty="0" smtClean="0"/>
              <a:t>data 7)</a:t>
            </a:r>
            <a:endParaRPr lang="en-US" dirty="0" smtClean="0">
              <a:cs typeface="Arial" charset="0"/>
            </a:endParaRPr>
          </a:p>
          <a:p>
            <a:pPr lvl="2">
              <a:lnSpc>
                <a:spcPct val="80000"/>
              </a:lnSpc>
            </a:pPr>
            <a:r>
              <a:rPr lang="en-US" dirty="0" smtClean="0">
                <a:cs typeface="Arial" charset="0"/>
              </a:rPr>
              <a:t>last task produces a </a:t>
            </a:r>
            <a:r>
              <a:rPr lang="en-US" b="1" dirty="0" smtClean="0">
                <a:solidFill>
                  <a:srgbClr val="0033CC"/>
                </a:solidFill>
                <a:cs typeface="Arial" charset="0"/>
              </a:rPr>
              <a:t>result</a:t>
            </a:r>
          </a:p>
          <a:p>
            <a:pPr lvl="1">
              <a:lnSpc>
                <a:spcPct val="80000"/>
              </a:lnSpc>
            </a:pPr>
            <a:endParaRPr lang="en-US" dirty="0" smtClean="0">
              <a:cs typeface="Arial" charset="0"/>
            </a:endParaRPr>
          </a:p>
          <a:p>
            <a:pPr lvl="1">
              <a:lnSpc>
                <a:spcPct val="80000"/>
              </a:lnSpc>
            </a:pPr>
            <a:endParaRPr lang="en-US" dirty="0" smtClean="0">
              <a:cs typeface="Arial" charset="0"/>
            </a:endParaRPr>
          </a:p>
          <a:p>
            <a:pPr lvl="1">
              <a:lnSpc>
                <a:spcPct val="80000"/>
              </a:lnSpc>
            </a:pPr>
            <a:endParaRPr lang="en-US" dirty="0" smtClean="0">
              <a:cs typeface="Arial" charset="0"/>
            </a:endParaRPr>
          </a:p>
          <a:p>
            <a:pPr lvl="1">
              <a:lnSpc>
                <a:spcPct val="80000"/>
              </a:lnSpc>
            </a:pPr>
            <a:endParaRPr lang="en-US" dirty="0" smtClean="0">
              <a:cs typeface="Arial" charset="0"/>
            </a:endParaRPr>
          </a:p>
          <a:p>
            <a:pPr lvl="1">
              <a:lnSpc>
                <a:spcPct val="80000"/>
              </a:lnSpc>
            </a:pPr>
            <a:endParaRPr lang="en-US" dirty="0" smtClean="0">
              <a:cs typeface="Arial" charset="0"/>
            </a:endParaRPr>
          </a:p>
          <a:p>
            <a:pPr lvl="1">
              <a:lnSpc>
                <a:spcPct val="80000"/>
              </a:lnSpc>
              <a:buNone/>
            </a:pPr>
            <a:endParaRPr lang="en-US" dirty="0" smtClean="0">
              <a:cs typeface="Arial" charset="0"/>
            </a:endParaRPr>
          </a:p>
          <a:p>
            <a:pPr lvl="1">
              <a:lnSpc>
                <a:spcPct val="80000"/>
              </a:lnSpc>
            </a:pPr>
            <a:endParaRPr lang="en-US" dirty="0" smtClean="0">
              <a:cs typeface="Arial" charset="0"/>
            </a:endParaRPr>
          </a:p>
        </p:txBody>
      </p:sp>
      <p:sp>
        <p:nvSpPr>
          <p:cNvPr id="19457" name="Title 1"/>
          <p:cNvSpPr>
            <a:spLocks noGrp="1"/>
          </p:cNvSpPr>
          <p:nvPr>
            <p:ph type="title"/>
          </p:nvPr>
        </p:nvSpPr>
        <p:spPr/>
        <p:txBody>
          <a:bodyPr/>
          <a:lstStyle/>
          <a:p>
            <a:r>
              <a:rPr lang="en-US" dirty="0" smtClean="0"/>
              <a:t>System Model </a:t>
            </a:r>
            <a:r>
              <a:rPr lang="en-US" dirty="0" smtClean="0">
                <a:cs typeface="Arial" charset="0"/>
              </a:rPr>
              <a:t>— Applications</a:t>
            </a:r>
            <a:endParaRPr lang="en-US" dirty="0" smtClean="0"/>
          </a:p>
        </p:txBody>
      </p:sp>
      <p:sp>
        <p:nvSpPr>
          <p:cNvPr id="4" name="Slide Number Placeholder 3"/>
          <p:cNvSpPr>
            <a:spLocks noGrp="1"/>
          </p:cNvSpPr>
          <p:nvPr>
            <p:ph type="sldNum" sz="quarter" idx="10"/>
          </p:nvPr>
        </p:nvSpPr>
        <p:spPr/>
        <p:txBody>
          <a:bodyPr/>
          <a:lstStyle/>
          <a:p>
            <a:pPr>
              <a:defRPr/>
            </a:pPr>
            <a:fld id="{57ED56A7-23FA-4112-93E1-42D75AC5E28D}" type="slidenum">
              <a:rPr lang="en-US" smtClean="0"/>
              <a:pPr>
                <a:defRPr/>
              </a:pPr>
              <a:t>10</a:t>
            </a:fld>
            <a:endParaRPr lang="en-US"/>
          </a:p>
        </p:txBody>
      </p:sp>
      <p:sp>
        <p:nvSpPr>
          <p:cNvPr id="15" name="Rectangle 33"/>
          <p:cNvSpPr>
            <a:spLocks noChangeArrowheads="1"/>
          </p:cNvSpPr>
          <p:nvPr/>
        </p:nvSpPr>
        <p:spPr bwMode="auto">
          <a:xfrm>
            <a:off x="4724399" y="5905501"/>
            <a:ext cx="990600" cy="762000"/>
          </a:xfrm>
          <a:prstGeom prst="rect">
            <a:avLst/>
          </a:prstGeom>
          <a:noFill/>
          <a:ln w="19050" algn="ctr">
            <a:solidFill>
              <a:srgbClr val="008000"/>
            </a:solidFill>
            <a:round/>
            <a:headEnd/>
            <a:tailEnd/>
          </a:ln>
        </p:spPr>
        <p:txBody>
          <a:bodyPr/>
          <a:lstStyle/>
          <a:p>
            <a:pPr eaLnBrk="0" hangingPunct="0">
              <a:spcBef>
                <a:spcPct val="20000"/>
              </a:spcBef>
              <a:buClr>
                <a:schemeClr val="bg1"/>
              </a:buClr>
              <a:buFontTx/>
              <a:buChar char="•"/>
            </a:pPr>
            <a:r>
              <a:rPr kumimoji="1" lang="en-US" sz="2000" b="1" dirty="0" smtClean="0">
                <a:solidFill>
                  <a:srgbClr val="008000"/>
                </a:solidFill>
                <a:latin typeface="+mn-lt"/>
              </a:rPr>
              <a:t>sat. data </a:t>
            </a:r>
            <a:r>
              <a:rPr kumimoji="1" lang="en-US" sz="2000" b="1" dirty="0">
                <a:solidFill>
                  <a:srgbClr val="008000"/>
                </a:solidFill>
                <a:latin typeface="+mn-lt"/>
              </a:rPr>
              <a:t>6</a:t>
            </a:r>
          </a:p>
        </p:txBody>
      </p:sp>
      <p:sp>
        <p:nvSpPr>
          <p:cNvPr id="5" name="Oval 3"/>
          <p:cNvSpPr>
            <a:spLocks noChangeArrowheads="1"/>
          </p:cNvSpPr>
          <p:nvPr/>
        </p:nvSpPr>
        <p:spPr bwMode="auto">
          <a:xfrm>
            <a:off x="2133600" y="4114798"/>
            <a:ext cx="609600" cy="609600"/>
          </a:xfrm>
          <a:prstGeom prst="ellipse">
            <a:avLst/>
          </a:prstGeom>
          <a:solidFill>
            <a:schemeClr val="bg1"/>
          </a:solidFill>
          <a:ln w="9525" algn="ctr">
            <a:solidFill>
              <a:schemeClr val="tx1"/>
            </a:solidFill>
            <a:round/>
            <a:headEnd/>
            <a:tailEnd/>
          </a:ln>
        </p:spPr>
        <p:txBody>
          <a:bodyPr lIns="0" tIns="0" rIns="0" bIns="0"/>
          <a:lstStyle/>
          <a:p>
            <a:r>
              <a:rPr kumimoji="1" lang="en-US" sz="2000" i="1" dirty="0" smtClean="0">
                <a:latin typeface="+mn-lt"/>
              </a:rPr>
              <a:t>t</a:t>
            </a:r>
            <a:r>
              <a:rPr kumimoji="1" lang="en-US" sz="2000" baseline="-25000" dirty="0" smtClean="0">
                <a:latin typeface="+mn-lt"/>
              </a:rPr>
              <a:t>1,</a:t>
            </a:r>
            <a:r>
              <a:rPr lang="en-US" sz="2000" i="1" baseline="-25000" dirty="0" smtClean="0"/>
              <a:t>α</a:t>
            </a:r>
            <a:endParaRPr kumimoji="1" lang="en-US" sz="2000" baseline="-25000" dirty="0">
              <a:latin typeface="+mn-lt"/>
            </a:endParaRPr>
          </a:p>
        </p:txBody>
      </p:sp>
      <p:sp>
        <p:nvSpPr>
          <p:cNvPr id="6" name="Oval 4"/>
          <p:cNvSpPr>
            <a:spLocks noChangeArrowheads="1"/>
          </p:cNvSpPr>
          <p:nvPr/>
        </p:nvSpPr>
        <p:spPr bwMode="auto">
          <a:xfrm>
            <a:off x="6858000" y="4343398"/>
            <a:ext cx="609600" cy="609600"/>
          </a:xfrm>
          <a:prstGeom prst="ellipse">
            <a:avLst/>
          </a:prstGeom>
          <a:solidFill>
            <a:schemeClr val="bg1"/>
          </a:solidFill>
          <a:ln w="9525" algn="ctr">
            <a:solidFill>
              <a:schemeClr val="tx1"/>
            </a:solidFill>
            <a:round/>
            <a:headEnd/>
            <a:tailEnd/>
          </a:ln>
        </p:spPr>
        <p:txBody>
          <a:bodyPr lIns="0" tIns="0" rIns="0" bIns="0"/>
          <a:lstStyle/>
          <a:p>
            <a:r>
              <a:rPr kumimoji="1" lang="en-US" sz="2000" i="1" dirty="0" smtClean="0">
                <a:latin typeface="+mn-lt"/>
              </a:rPr>
              <a:t>t</a:t>
            </a:r>
            <a:r>
              <a:rPr kumimoji="1" lang="en-US" sz="2000" baseline="-25000" dirty="0" smtClean="0">
                <a:latin typeface="+mn-lt"/>
              </a:rPr>
              <a:t>3,</a:t>
            </a:r>
            <a:r>
              <a:rPr lang="en-US" sz="2000" i="1" baseline="-25000" dirty="0" smtClean="0"/>
              <a:t>α</a:t>
            </a:r>
            <a:endParaRPr kumimoji="1" lang="en-US" sz="2000" baseline="-25000" dirty="0">
              <a:latin typeface="+mn-lt"/>
            </a:endParaRPr>
          </a:p>
          <a:p>
            <a:pPr eaLnBrk="0" hangingPunct="0">
              <a:spcBef>
                <a:spcPct val="20000"/>
              </a:spcBef>
              <a:buClr>
                <a:schemeClr val="bg1"/>
              </a:buClr>
              <a:buFontTx/>
              <a:buChar char="•"/>
            </a:pPr>
            <a:endParaRPr kumimoji="1" lang="en-US" sz="2000" dirty="0">
              <a:latin typeface="+mn-lt"/>
            </a:endParaRPr>
          </a:p>
        </p:txBody>
      </p:sp>
      <p:sp>
        <p:nvSpPr>
          <p:cNvPr id="7" name="Oval 5"/>
          <p:cNvSpPr>
            <a:spLocks noChangeArrowheads="1"/>
          </p:cNvSpPr>
          <p:nvPr/>
        </p:nvSpPr>
        <p:spPr bwMode="auto">
          <a:xfrm>
            <a:off x="4419600" y="4876798"/>
            <a:ext cx="609600" cy="609600"/>
          </a:xfrm>
          <a:prstGeom prst="ellipse">
            <a:avLst/>
          </a:prstGeom>
          <a:solidFill>
            <a:schemeClr val="bg1"/>
          </a:solidFill>
          <a:ln w="9525" algn="ctr">
            <a:solidFill>
              <a:schemeClr val="tx1"/>
            </a:solidFill>
            <a:round/>
            <a:headEnd/>
            <a:tailEnd/>
          </a:ln>
        </p:spPr>
        <p:txBody>
          <a:bodyPr lIns="0" tIns="0" rIns="0" bIns="0"/>
          <a:lstStyle/>
          <a:p>
            <a:r>
              <a:rPr kumimoji="1" lang="en-US" sz="2000" i="1" dirty="0" smtClean="0">
                <a:latin typeface="+mn-lt"/>
              </a:rPr>
              <a:t>t</a:t>
            </a:r>
            <a:r>
              <a:rPr lang="en-US" sz="2000" baseline="-25000" dirty="0" smtClean="0">
                <a:latin typeface="+mn-lt"/>
              </a:rPr>
              <a:t>2</a:t>
            </a:r>
            <a:r>
              <a:rPr kumimoji="1" lang="en-US" sz="2000" baseline="-25000" dirty="0" smtClean="0">
                <a:latin typeface="+mn-lt"/>
              </a:rPr>
              <a:t>,</a:t>
            </a:r>
            <a:r>
              <a:rPr lang="en-US" sz="2000" i="1" baseline="-25000" dirty="0" smtClean="0"/>
              <a:t>α</a:t>
            </a:r>
            <a:endParaRPr kumimoji="1" lang="en-US" sz="2000" baseline="-25000" dirty="0">
              <a:latin typeface="+mn-lt"/>
            </a:endParaRPr>
          </a:p>
          <a:p>
            <a:pPr eaLnBrk="0" hangingPunct="0">
              <a:spcBef>
                <a:spcPct val="20000"/>
              </a:spcBef>
              <a:buClr>
                <a:schemeClr val="bg1"/>
              </a:buClr>
              <a:buFontTx/>
              <a:buChar char="•"/>
            </a:pPr>
            <a:endParaRPr kumimoji="1" lang="en-US" sz="2000" dirty="0">
              <a:latin typeface="+mn-lt"/>
            </a:endParaRPr>
          </a:p>
        </p:txBody>
      </p:sp>
      <p:cxnSp>
        <p:nvCxnSpPr>
          <p:cNvPr id="8" name="Curved Connector 9"/>
          <p:cNvCxnSpPr>
            <a:cxnSpLocks noChangeShapeType="1"/>
            <a:stCxn id="5" idx="4"/>
            <a:endCxn id="12" idx="1"/>
          </p:cNvCxnSpPr>
          <p:nvPr/>
        </p:nvCxnSpPr>
        <p:spPr bwMode="auto">
          <a:xfrm rot="16200000" flipH="1">
            <a:off x="2381250" y="4781548"/>
            <a:ext cx="419100" cy="304800"/>
          </a:xfrm>
          <a:prstGeom prst="curvedConnector2">
            <a:avLst/>
          </a:prstGeom>
          <a:noFill/>
          <a:ln w="9525" algn="ctr">
            <a:solidFill>
              <a:schemeClr val="tx1"/>
            </a:solidFill>
            <a:round/>
            <a:headEnd/>
            <a:tailEnd type="arrow" w="med" len="med"/>
          </a:ln>
        </p:spPr>
      </p:cxnSp>
      <p:cxnSp>
        <p:nvCxnSpPr>
          <p:cNvPr id="9" name="Curved Connector 12"/>
          <p:cNvCxnSpPr>
            <a:cxnSpLocks noChangeShapeType="1"/>
            <a:stCxn id="5" idx="6"/>
            <a:endCxn id="23" idx="1"/>
          </p:cNvCxnSpPr>
          <p:nvPr/>
        </p:nvCxnSpPr>
        <p:spPr bwMode="auto">
          <a:xfrm flipV="1">
            <a:off x="2743200" y="4305298"/>
            <a:ext cx="533400" cy="114300"/>
          </a:xfrm>
          <a:prstGeom prst="curvedConnector3">
            <a:avLst>
              <a:gd name="adj1" fmla="val 50000"/>
            </a:avLst>
          </a:prstGeom>
          <a:noFill/>
          <a:ln w="9525" algn="ctr">
            <a:solidFill>
              <a:schemeClr val="tx1"/>
            </a:solidFill>
            <a:round/>
            <a:headEnd/>
            <a:tailEnd type="arrow" w="med" len="med"/>
          </a:ln>
        </p:spPr>
      </p:cxnSp>
      <p:cxnSp>
        <p:nvCxnSpPr>
          <p:cNvPr id="10" name="Shape 17"/>
          <p:cNvCxnSpPr>
            <a:cxnSpLocks noChangeShapeType="1"/>
            <a:stCxn id="16" idx="3"/>
            <a:endCxn id="6" idx="4"/>
          </p:cNvCxnSpPr>
          <p:nvPr/>
        </p:nvCxnSpPr>
        <p:spPr bwMode="auto">
          <a:xfrm flipV="1">
            <a:off x="6477000" y="4952998"/>
            <a:ext cx="685800" cy="400050"/>
          </a:xfrm>
          <a:prstGeom prst="curvedConnector2">
            <a:avLst/>
          </a:prstGeom>
          <a:noFill/>
          <a:ln w="9525" algn="ctr">
            <a:solidFill>
              <a:schemeClr val="tx1"/>
            </a:solidFill>
            <a:round/>
            <a:headEnd/>
            <a:tailEnd type="arrow" w="med" len="med"/>
          </a:ln>
        </p:spPr>
      </p:cxnSp>
      <p:sp>
        <p:nvSpPr>
          <p:cNvPr id="11" name="Rectangle 28"/>
          <p:cNvSpPr>
            <a:spLocks noChangeArrowheads="1"/>
          </p:cNvSpPr>
          <p:nvPr/>
        </p:nvSpPr>
        <p:spPr bwMode="auto">
          <a:xfrm>
            <a:off x="685800" y="4711698"/>
            <a:ext cx="990600" cy="685800"/>
          </a:xfrm>
          <a:prstGeom prst="rect">
            <a:avLst/>
          </a:prstGeom>
          <a:noFill/>
          <a:ln w="19050" algn="ctr">
            <a:solidFill>
              <a:srgbClr val="008000"/>
            </a:solidFill>
            <a:round/>
            <a:headEnd/>
            <a:tailEnd/>
          </a:ln>
        </p:spPr>
        <p:txBody>
          <a:bodyPr/>
          <a:lstStyle/>
          <a:p>
            <a:pPr eaLnBrk="0" hangingPunct="0">
              <a:spcBef>
                <a:spcPct val="20000"/>
              </a:spcBef>
              <a:buClr>
                <a:schemeClr val="bg1"/>
              </a:buClr>
              <a:buFontTx/>
              <a:buChar char="•"/>
            </a:pPr>
            <a:r>
              <a:rPr lang="en-US" sz="2000" b="1" dirty="0" smtClean="0">
                <a:solidFill>
                  <a:srgbClr val="008000"/>
                </a:solidFill>
                <a:latin typeface="+mn-lt"/>
              </a:rPr>
              <a:t>sat. </a:t>
            </a:r>
            <a:r>
              <a:rPr kumimoji="1" lang="en-US" sz="2000" b="1" dirty="0" smtClean="0">
                <a:solidFill>
                  <a:srgbClr val="008000"/>
                </a:solidFill>
                <a:latin typeface="+mn-lt"/>
              </a:rPr>
              <a:t>data </a:t>
            </a:r>
            <a:r>
              <a:rPr kumimoji="1" lang="en-US" sz="2000" b="1" dirty="0">
                <a:solidFill>
                  <a:srgbClr val="008000"/>
                </a:solidFill>
                <a:latin typeface="+mn-lt"/>
              </a:rPr>
              <a:t>1</a:t>
            </a:r>
          </a:p>
        </p:txBody>
      </p:sp>
      <p:sp>
        <p:nvSpPr>
          <p:cNvPr id="12" name="Rectangle 29"/>
          <p:cNvSpPr>
            <a:spLocks noChangeArrowheads="1"/>
          </p:cNvSpPr>
          <p:nvPr/>
        </p:nvSpPr>
        <p:spPr bwMode="auto">
          <a:xfrm>
            <a:off x="2743200" y="4876798"/>
            <a:ext cx="990600" cy="533400"/>
          </a:xfrm>
          <a:prstGeom prst="rect">
            <a:avLst/>
          </a:prstGeom>
          <a:noFill/>
          <a:ln w="19050" algn="ctr">
            <a:solidFill>
              <a:srgbClr val="7030A0"/>
            </a:solidFill>
            <a:round/>
            <a:headEnd/>
            <a:tailEnd/>
          </a:ln>
        </p:spPr>
        <p:txBody>
          <a:bodyPr/>
          <a:lstStyle/>
          <a:p>
            <a:pPr eaLnBrk="0" hangingPunct="0">
              <a:spcBef>
                <a:spcPct val="20000"/>
              </a:spcBef>
              <a:buClr>
                <a:schemeClr val="bg1"/>
              </a:buClr>
              <a:buNone/>
            </a:pPr>
            <a:r>
              <a:rPr kumimoji="1" lang="en-US" sz="2000" b="1" dirty="0">
                <a:solidFill>
                  <a:srgbClr val="7030A0"/>
                </a:solidFill>
                <a:latin typeface="+mn-lt"/>
              </a:rPr>
              <a:t>data </a:t>
            </a:r>
            <a:r>
              <a:rPr kumimoji="1" lang="en-US" sz="2000" b="1" dirty="0" smtClean="0">
                <a:solidFill>
                  <a:srgbClr val="7030A0"/>
                </a:solidFill>
                <a:latin typeface="+mn-lt"/>
              </a:rPr>
              <a:t>2</a:t>
            </a:r>
            <a:endParaRPr kumimoji="1" lang="en-US" sz="2000" b="1" dirty="0">
              <a:solidFill>
                <a:srgbClr val="7030A0"/>
              </a:solidFill>
              <a:latin typeface="+mn-lt"/>
            </a:endParaRPr>
          </a:p>
        </p:txBody>
      </p:sp>
      <p:sp>
        <p:nvSpPr>
          <p:cNvPr id="13" name="Rectangle 31"/>
          <p:cNvSpPr>
            <a:spLocks noChangeArrowheads="1"/>
          </p:cNvSpPr>
          <p:nvPr/>
        </p:nvSpPr>
        <p:spPr bwMode="auto">
          <a:xfrm>
            <a:off x="3238500" y="5905499"/>
            <a:ext cx="990600" cy="762000"/>
          </a:xfrm>
          <a:prstGeom prst="rect">
            <a:avLst/>
          </a:prstGeom>
          <a:noFill/>
          <a:ln w="19050" algn="ctr">
            <a:solidFill>
              <a:srgbClr val="008000"/>
            </a:solidFill>
            <a:round/>
            <a:headEnd/>
            <a:tailEnd/>
          </a:ln>
        </p:spPr>
        <p:txBody>
          <a:bodyPr/>
          <a:lstStyle/>
          <a:p>
            <a:pPr eaLnBrk="0" hangingPunct="0">
              <a:spcBef>
                <a:spcPct val="20000"/>
              </a:spcBef>
              <a:buClr>
                <a:schemeClr val="bg1"/>
              </a:buClr>
              <a:buFontTx/>
              <a:buChar char="•"/>
            </a:pPr>
            <a:r>
              <a:rPr kumimoji="1" lang="en-US" sz="2000" b="1" dirty="0" smtClean="0">
                <a:solidFill>
                  <a:srgbClr val="008000"/>
                </a:solidFill>
                <a:latin typeface="+mn-lt"/>
              </a:rPr>
              <a:t>sat. data </a:t>
            </a:r>
            <a:r>
              <a:rPr kumimoji="1" lang="en-US" sz="2000" b="1" dirty="0">
                <a:solidFill>
                  <a:srgbClr val="008000"/>
                </a:solidFill>
                <a:latin typeface="+mn-lt"/>
              </a:rPr>
              <a:t>4</a:t>
            </a:r>
          </a:p>
        </p:txBody>
      </p:sp>
      <p:sp>
        <p:nvSpPr>
          <p:cNvPr id="16" name="Rectangle 34"/>
          <p:cNvSpPr>
            <a:spLocks noChangeArrowheads="1"/>
          </p:cNvSpPr>
          <p:nvPr/>
        </p:nvSpPr>
        <p:spPr bwMode="auto">
          <a:xfrm>
            <a:off x="5486400" y="5086348"/>
            <a:ext cx="990600" cy="533400"/>
          </a:xfrm>
          <a:prstGeom prst="rect">
            <a:avLst/>
          </a:prstGeom>
          <a:noFill/>
          <a:ln w="19050" algn="ctr">
            <a:solidFill>
              <a:srgbClr val="7030A0"/>
            </a:solidFill>
            <a:round/>
            <a:headEnd/>
            <a:tailEnd/>
          </a:ln>
        </p:spPr>
        <p:txBody>
          <a:bodyPr wrap="none" lIns="0" rIns="0"/>
          <a:lstStyle/>
          <a:p>
            <a:pPr eaLnBrk="0" hangingPunct="0">
              <a:spcBef>
                <a:spcPct val="20000"/>
              </a:spcBef>
              <a:buClr>
                <a:schemeClr val="bg1"/>
              </a:buClr>
              <a:buFontTx/>
              <a:buChar char="•"/>
            </a:pPr>
            <a:r>
              <a:rPr kumimoji="1" lang="en-US" sz="2000" b="1" dirty="0">
                <a:solidFill>
                  <a:srgbClr val="7030A0"/>
                </a:solidFill>
                <a:latin typeface="+mn-lt"/>
              </a:rPr>
              <a:t>data 7</a:t>
            </a:r>
          </a:p>
        </p:txBody>
      </p:sp>
      <p:cxnSp>
        <p:nvCxnSpPr>
          <p:cNvPr id="17" name="Curved Connector 37"/>
          <p:cNvCxnSpPr>
            <a:cxnSpLocks noChangeShapeType="1"/>
            <a:stCxn id="11" idx="3"/>
            <a:endCxn id="5" idx="2"/>
          </p:cNvCxnSpPr>
          <p:nvPr/>
        </p:nvCxnSpPr>
        <p:spPr bwMode="auto">
          <a:xfrm flipV="1">
            <a:off x="1676400" y="4419598"/>
            <a:ext cx="457200" cy="635000"/>
          </a:xfrm>
          <a:prstGeom prst="curvedConnector3">
            <a:avLst>
              <a:gd name="adj1" fmla="val 50000"/>
            </a:avLst>
          </a:prstGeom>
          <a:noFill/>
          <a:ln w="9525" algn="ctr">
            <a:solidFill>
              <a:schemeClr val="tx1"/>
            </a:solidFill>
            <a:round/>
            <a:headEnd type="none" w="med" len="med"/>
            <a:tailEnd type="arrow" w="med" len="med"/>
          </a:ln>
        </p:spPr>
      </p:cxnSp>
      <p:cxnSp>
        <p:nvCxnSpPr>
          <p:cNvPr id="18" name="Curved Connector 40"/>
          <p:cNvCxnSpPr>
            <a:cxnSpLocks noChangeShapeType="1"/>
            <a:stCxn id="12" idx="3"/>
            <a:endCxn id="7" idx="2"/>
          </p:cNvCxnSpPr>
          <p:nvPr/>
        </p:nvCxnSpPr>
        <p:spPr bwMode="auto">
          <a:xfrm>
            <a:off x="3733800" y="5143498"/>
            <a:ext cx="685800" cy="38100"/>
          </a:xfrm>
          <a:prstGeom prst="curvedConnector3">
            <a:avLst>
              <a:gd name="adj1" fmla="val 50000"/>
            </a:avLst>
          </a:prstGeom>
          <a:noFill/>
          <a:ln w="9525" algn="ctr">
            <a:solidFill>
              <a:schemeClr val="tx1"/>
            </a:solidFill>
            <a:round/>
            <a:headEnd type="none" w="med" len="med"/>
            <a:tailEnd type="arrow" w="med" len="med"/>
          </a:ln>
        </p:spPr>
      </p:cxnSp>
      <p:cxnSp>
        <p:nvCxnSpPr>
          <p:cNvPr id="19" name="Curved Connector 45"/>
          <p:cNvCxnSpPr>
            <a:cxnSpLocks noChangeShapeType="1"/>
            <a:stCxn id="13" idx="0"/>
            <a:endCxn id="7" idx="3"/>
          </p:cNvCxnSpPr>
          <p:nvPr/>
        </p:nvCxnSpPr>
        <p:spPr bwMode="auto">
          <a:xfrm rot="5400000" flipH="1" flipV="1">
            <a:off x="3867150" y="5263775"/>
            <a:ext cx="508375" cy="775074"/>
          </a:xfrm>
          <a:prstGeom prst="curvedConnector3">
            <a:avLst>
              <a:gd name="adj1" fmla="val 50000"/>
            </a:avLst>
          </a:prstGeom>
          <a:noFill/>
          <a:ln w="9525" algn="ctr">
            <a:solidFill>
              <a:schemeClr val="tx1"/>
            </a:solidFill>
            <a:round/>
            <a:headEnd type="none" w="med" len="med"/>
            <a:tailEnd type="arrow" w="med" len="med"/>
          </a:ln>
        </p:spPr>
      </p:cxnSp>
      <p:cxnSp>
        <p:nvCxnSpPr>
          <p:cNvPr id="20" name="Curved Connector 48"/>
          <p:cNvCxnSpPr>
            <a:cxnSpLocks noChangeShapeType="1"/>
            <a:stCxn id="15" idx="0"/>
            <a:endCxn id="7" idx="4"/>
          </p:cNvCxnSpPr>
          <p:nvPr/>
        </p:nvCxnSpPr>
        <p:spPr bwMode="auto">
          <a:xfrm rot="16200000" flipV="1">
            <a:off x="4762499" y="5448300"/>
            <a:ext cx="419103" cy="495299"/>
          </a:xfrm>
          <a:prstGeom prst="curvedConnector3">
            <a:avLst>
              <a:gd name="adj1" fmla="val 50000"/>
            </a:avLst>
          </a:prstGeom>
          <a:noFill/>
          <a:ln w="9525" algn="ctr">
            <a:solidFill>
              <a:schemeClr val="tx1"/>
            </a:solidFill>
            <a:round/>
            <a:headEnd type="none" w="med" len="med"/>
            <a:tailEnd type="arrow" w="med" len="med"/>
          </a:ln>
        </p:spPr>
      </p:cxnSp>
      <p:cxnSp>
        <p:nvCxnSpPr>
          <p:cNvPr id="21" name="Shape 50"/>
          <p:cNvCxnSpPr>
            <a:cxnSpLocks noChangeShapeType="1"/>
            <a:stCxn id="16" idx="1"/>
            <a:endCxn id="7" idx="6"/>
          </p:cNvCxnSpPr>
          <p:nvPr/>
        </p:nvCxnSpPr>
        <p:spPr bwMode="auto">
          <a:xfrm rot="10800000">
            <a:off x="5029200" y="5181598"/>
            <a:ext cx="457200" cy="171450"/>
          </a:xfrm>
          <a:prstGeom prst="curvedConnector3">
            <a:avLst>
              <a:gd name="adj1" fmla="val 50000"/>
            </a:avLst>
          </a:prstGeom>
          <a:noFill/>
          <a:ln w="9525" algn="ctr">
            <a:solidFill>
              <a:schemeClr val="tx1"/>
            </a:solidFill>
            <a:round/>
            <a:headEnd type="triangle" w="med" len="med"/>
            <a:tailEnd type="none" w="med" len="med"/>
          </a:ln>
        </p:spPr>
      </p:cxnSp>
      <p:sp>
        <p:nvSpPr>
          <p:cNvPr id="23" name="Rectangle 29"/>
          <p:cNvSpPr>
            <a:spLocks noChangeArrowheads="1"/>
          </p:cNvSpPr>
          <p:nvPr/>
        </p:nvSpPr>
        <p:spPr bwMode="auto">
          <a:xfrm>
            <a:off x="3276600" y="4038598"/>
            <a:ext cx="990600" cy="533400"/>
          </a:xfrm>
          <a:prstGeom prst="rect">
            <a:avLst/>
          </a:prstGeom>
          <a:noFill/>
          <a:ln w="19050" algn="ctr">
            <a:solidFill>
              <a:srgbClr val="7030A0"/>
            </a:solidFill>
            <a:round/>
            <a:headEnd/>
            <a:tailEnd/>
          </a:ln>
        </p:spPr>
        <p:txBody>
          <a:bodyPr/>
          <a:lstStyle/>
          <a:p>
            <a:pPr eaLnBrk="0" hangingPunct="0">
              <a:spcBef>
                <a:spcPct val="20000"/>
              </a:spcBef>
              <a:buClr>
                <a:schemeClr val="bg1"/>
              </a:buClr>
              <a:buNone/>
            </a:pPr>
            <a:r>
              <a:rPr kumimoji="1" lang="en-US" sz="2000" b="1" dirty="0">
                <a:solidFill>
                  <a:srgbClr val="7030A0"/>
                </a:solidFill>
                <a:latin typeface="+mn-lt"/>
              </a:rPr>
              <a:t>data </a:t>
            </a:r>
            <a:r>
              <a:rPr kumimoji="1" lang="en-US" sz="2000" b="1" dirty="0" smtClean="0">
                <a:solidFill>
                  <a:srgbClr val="7030A0"/>
                </a:solidFill>
                <a:latin typeface="+mn-lt"/>
              </a:rPr>
              <a:t>3</a:t>
            </a:r>
            <a:endParaRPr kumimoji="1" lang="en-US" sz="2000" b="1" dirty="0">
              <a:solidFill>
                <a:srgbClr val="7030A0"/>
              </a:solidFill>
              <a:latin typeface="+mn-lt"/>
            </a:endParaRPr>
          </a:p>
        </p:txBody>
      </p:sp>
      <p:cxnSp>
        <p:nvCxnSpPr>
          <p:cNvPr id="24" name="Curved Connector 12"/>
          <p:cNvCxnSpPr>
            <a:cxnSpLocks noChangeShapeType="1"/>
            <a:stCxn id="23" idx="3"/>
            <a:endCxn id="6" idx="2"/>
          </p:cNvCxnSpPr>
          <p:nvPr/>
        </p:nvCxnSpPr>
        <p:spPr bwMode="auto">
          <a:xfrm>
            <a:off x="4267200" y="4305298"/>
            <a:ext cx="2590800" cy="342900"/>
          </a:xfrm>
          <a:prstGeom prst="curvedConnector3">
            <a:avLst>
              <a:gd name="adj1" fmla="val 50000"/>
            </a:avLst>
          </a:prstGeom>
          <a:noFill/>
          <a:ln w="9525" algn="ctr">
            <a:solidFill>
              <a:schemeClr val="tx1"/>
            </a:solidFill>
            <a:round/>
            <a:headEnd/>
            <a:tailEnd type="arrow" w="med" len="med"/>
          </a:ln>
        </p:spPr>
      </p:cxnSp>
      <p:cxnSp>
        <p:nvCxnSpPr>
          <p:cNvPr id="83" name="Straight Arrow Connector 82"/>
          <p:cNvCxnSpPr>
            <a:stCxn id="6" idx="6"/>
            <a:endCxn id="84" idx="1"/>
          </p:cNvCxnSpPr>
          <p:nvPr/>
        </p:nvCxnSpPr>
        <p:spPr bwMode="auto">
          <a:xfrm>
            <a:off x="7467600" y="4648198"/>
            <a:ext cx="279400" cy="1045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Rectangle 83"/>
          <p:cNvSpPr/>
          <p:nvPr/>
        </p:nvSpPr>
        <p:spPr bwMode="auto">
          <a:xfrm>
            <a:off x="7747000" y="4391957"/>
            <a:ext cx="1066800" cy="533400"/>
          </a:xfrm>
          <a:prstGeom prst="rect">
            <a:avLst/>
          </a:prstGeom>
          <a:solidFill>
            <a:schemeClr val="bg1"/>
          </a:solid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r>
              <a:rPr kumimoji="1" lang="en-US" sz="2000" b="1" i="0" u="none" strike="noStrike" cap="none" normalizeH="0" baseline="0" dirty="0" smtClean="0">
                <a:ln>
                  <a:noFill/>
                </a:ln>
                <a:solidFill>
                  <a:srgbClr val="0000FF"/>
                </a:solidFill>
                <a:effectLst/>
                <a:latin typeface="+mn-lt"/>
              </a:rPr>
              <a:t>result</a:t>
            </a:r>
          </a:p>
        </p:txBody>
      </p:sp>
      <p:sp>
        <p:nvSpPr>
          <p:cNvPr id="53" name="Oval 52"/>
          <p:cNvSpPr/>
          <p:nvPr/>
        </p:nvSpPr>
        <p:spPr bwMode="auto">
          <a:xfrm>
            <a:off x="2006601" y="4018275"/>
            <a:ext cx="889002" cy="84582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5346701" y="4925357"/>
            <a:ext cx="1308099" cy="85090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7620001" y="4226856"/>
            <a:ext cx="1308099" cy="85090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grpSp>
        <p:nvGrpSpPr>
          <p:cNvPr id="47" name="Group 46"/>
          <p:cNvGrpSpPr/>
          <p:nvPr/>
        </p:nvGrpSpPr>
        <p:grpSpPr>
          <a:xfrm>
            <a:off x="1676400" y="3682997"/>
            <a:ext cx="6070600" cy="2222501"/>
            <a:chOff x="1676400" y="3721099"/>
            <a:chExt cx="6070600" cy="2222501"/>
          </a:xfrm>
        </p:grpSpPr>
        <p:sp>
          <p:nvSpPr>
            <p:cNvPr id="44" name="Rectangle 43"/>
            <p:cNvSpPr/>
            <p:nvPr/>
          </p:nvSpPr>
          <p:spPr bwMode="auto">
            <a:xfrm flipV="1">
              <a:off x="2743202" y="5676898"/>
              <a:ext cx="2971798" cy="25908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1854200" y="3721099"/>
              <a:ext cx="5613400" cy="19557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1"/>
                </a:buClr>
                <a:buSzTx/>
                <a:buNone/>
                <a:tabLst/>
              </a:pPr>
              <a:endParaRPr lang="en-US" sz="2800" dirty="0" smtClean="0"/>
            </a:p>
            <a:p>
              <a:pPr algn="ctr">
                <a:buNone/>
              </a:pPr>
              <a:r>
                <a:rPr kumimoji="1" lang="en-US" sz="4000" b="0" i="0" u="none" strike="noStrike" cap="none" normalizeH="0" baseline="0" dirty="0" err="1" smtClean="0">
                  <a:ln>
                    <a:noFill/>
                  </a:ln>
                  <a:solidFill>
                    <a:schemeClr val="tx1"/>
                  </a:solidFill>
                  <a:effectLst/>
                  <a:latin typeface="Arial" charset="0"/>
                </a:rPr>
                <a:t>app</a:t>
              </a:r>
              <a:r>
                <a:rPr lang="en-US" i="1" baseline="-25000" dirty="0" err="1" smtClean="0"/>
                <a:t>α</a:t>
              </a:r>
              <a:endParaRPr kumimoji="1" lang="en-US" sz="4000" b="0" i="0" u="none" strike="noStrike" cap="none" normalizeH="0" baseline="-25000" dirty="0" smtClean="0">
                <a:ln>
                  <a:noFill/>
                </a:ln>
                <a:solidFill>
                  <a:schemeClr val="tx1"/>
                </a:solidFill>
                <a:effectLst/>
                <a:latin typeface="Arial" charset="0"/>
              </a:endParaRPr>
            </a:p>
          </p:txBody>
        </p:sp>
        <p:cxnSp>
          <p:nvCxnSpPr>
            <p:cNvPr id="28" name="Straight Arrow Connector 27"/>
            <p:cNvCxnSpPr/>
            <p:nvPr/>
          </p:nvCxnSpPr>
          <p:spPr bwMode="auto">
            <a:xfrm flipV="1">
              <a:off x="1676400" y="4978398"/>
              <a:ext cx="177800" cy="1143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4" name="Straight Arrow Connector 33"/>
            <p:cNvCxnSpPr>
              <a:stCxn id="26" idx="3"/>
              <a:endCxn id="84" idx="1"/>
            </p:cNvCxnSpPr>
            <p:nvPr/>
          </p:nvCxnSpPr>
          <p:spPr bwMode="auto">
            <a:xfrm flipV="1">
              <a:off x="7467600" y="4696757"/>
              <a:ext cx="279400" cy="224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0" name="Straight Arrow Connector 29"/>
            <p:cNvCxnSpPr>
              <a:stCxn id="13" idx="0"/>
            </p:cNvCxnSpPr>
            <p:nvPr/>
          </p:nvCxnSpPr>
          <p:spPr bwMode="auto">
            <a:xfrm rot="5400000" flipH="1" flipV="1">
              <a:off x="3848100" y="5562599"/>
              <a:ext cx="266701" cy="4953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2" name="Straight Arrow Connector 31"/>
            <p:cNvCxnSpPr>
              <a:endCxn id="26" idx="2"/>
            </p:cNvCxnSpPr>
            <p:nvPr/>
          </p:nvCxnSpPr>
          <p:spPr bwMode="auto">
            <a:xfrm rot="10800000">
              <a:off x="4660900" y="5676898"/>
              <a:ext cx="482600" cy="26670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47"/>
                                        </p:tgtEl>
                                      </p:cBhvr>
                                    </p:animEffect>
                                    <p:set>
                                      <p:cBhvr>
                                        <p:cTn id="9" dur="1" fill="hold">
                                          <p:stCondLst>
                                            <p:cond delay="499"/>
                                          </p:stCondLst>
                                        </p:cTn>
                                        <p:tgtEl>
                                          <p:spTgt spid="47"/>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0" presetClass="exit" presetSubtype="0" fill="hold" grpId="1" nodeType="withEffect">
                                  <p:stCondLst>
                                    <p:cond delay="0"/>
                                  </p:stCondLst>
                                  <p:childTnLst>
                                    <p:animEffect transition="out" filter="fade">
                                      <p:cBhvr>
                                        <p:cTn id="23" dur="500"/>
                                        <p:tgtEl>
                                          <p:spTgt spid="53"/>
                                        </p:tgtEl>
                                      </p:cBhvr>
                                    </p:animEffect>
                                    <p:set>
                                      <p:cBhvr>
                                        <p:cTn id="24" dur="1" fill="hold">
                                          <p:stCondLst>
                                            <p:cond delay="499"/>
                                          </p:stCondLst>
                                        </p:cTn>
                                        <p:tgtEl>
                                          <p:spTgt spid="5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0" presetClass="exit" presetSubtype="0" fill="hold" grpId="1" nodeType="withEffect">
                                  <p:stCondLst>
                                    <p:cond delay="0"/>
                                  </p:stCondLst>
                                  <p:childTnLst>
                                    <p:animEffect transition="out" filter="fade">
                                      <p:cBhvr>
                                        <p:cTn id="34" dur="500"/>
                                        <p:tgtEl>
                                          <p:spTgt spid="54"/>
                                        </p:tgtEl>
                                      </p:cBhvr>
                                    </p:animEffect>
                                    <p:set>
                                      <p:cBhvr>
                                        <p:cTn id="35"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Model </a:t>
            </a:r>
            <a:r>
              <a:rPr lang="en-US" dirty="0" smtClean="0">
                <a:cs typeface="Arial" charset="0"/>
              </a:rPr>
              <a:t>— </a:t>
            </a:r>
            <a:r>
              <a:rPr lang="en-US" dirty="0" smtClean="0"/>
              <a:t>Computation Parallelism</a:t>
            </a:r>
            <a:endParaRPr lang="en-US" dirty="0"/>
          </a:p>
        </p:txBody>
      </p:sp>
      <p:sp>
        <p:nvSpPr>
          <p:cNvPr id="3" name="Content Placeholder 2"/>
          <p:cNvSpPr>
            <a:spLocks noGrp="1"/>
          </p:cNvSpPr>
          <p:nvPr>
            <p:ph idx="1"/>
          </p:nvPr>
        </p:nvSpPr>
        <p:spPr>
          <a:xfrm>
            <a:off x="0" y="639899"/>
            <a:ext cx="9486900" cy="5400675"/>
          </a:xfrm>
        </p:spPr>
        <p:txBody>
          <a:bodyPr/>
          <a:lstStyle/>
          <a:p>
            <a:pPr>
              <a:lnSpc>
                <a:spcPct val="90000"/>
              </a:lnSpc>
            </a:pPr>
            <a:r>
              <a:rPr lang="en-US" dirty="0" smtClean="0"/>
              <a:t>50% of tasks are parallelizable </a:t>
            </a:r>
          </a:p>
          <a:p>
            <a:pPr lvl="1">
              <a:lnSpc>
                <a:spcPct val="90000"/>
              </a:lnSpc>
            </a:pPr>
            <a:r>
              <a:rPr lang="en-US" dirty="0" smtClean="0"/>
              <a:t>only parallelizable on PEs in the same compute node</a:t>
            </a:r>
          </a:p>
          <a:p>
            <a:pPr lvl="1">
              <a:lnSpc>
                <a:spcPct val="90000"/>
              </a:lnSpc>
            </a:pPr>
            <a:r>
              <a:rPr lang="en-US" dirty="0" smtClean="0"/>
              <a:t>parallel time = sequential time / divider</a:t>
            </a:r>
          </a:p>
          <a:p>
            <a:pPr lvl="1">
              <a:lnSpc>
                <a:spcPct val="90000"/>
              </a:lnSpc>
            </a:pPr>
            <a:r>
              <a:rPr lang="en-US" dirty="0" smtClean="0"/>
              <a:t>parallel execution time is used to model different speed ups</a:t>
            </a:r>
          </a:p>
          <a:p>
            <a:pPr>
              <a:lnSpc>
                <a:spcPct val="90000"/>
              </a:lnSpc>
            </a:pPr>
            <a:r>
              <a:rPr lang="en-US" dirty="0" smtClean="0"/>
              <a:t>two types of parallelizable tasks</a:t>
            </a:r>
          </a:p>
          <a:p>
            <a:pPr lvl="1">
              <a:lnSpc>
                <a:spcPct val="90000"/>
              </a:lnSpc>
            </a:pPr>
            <a:r>
              <a:rPr lang="en-US" dirty="0" smtClean="0"/>
              <a:t>25</a:t>
            </a:r>
            <a:r>
              <a:rPr lang="en-US" dirty="0" smtClean="0"/>
              <a:t>% good parallel tasks</a:t>
            </a:r>
          </a:p>
          <a:p>
            <a:pPr lvl="2">
              <a:lnSpc>
                <a:spcPct val="90000"/>
              </a:lnSpc>
            </a:pPr>
            <a:r>
              <a:rPr lang="en-US" dirty="0" smtClean="0"/>
              <a:t> </a:t>
            </a:r>
          </a:p>
          <a:p>
            <a:pPr lvl="2">
              <a:lnSpc>
                <a:spcPct val="90000"/>
              </a:lnSpc>
              <a:buNone/>
            </a:pPr>
            <a:r>
              <a:rPr lang="en-US" dirty="0" smtClean="0"/>
              <a:t> </a:t>
            </a:r>
          </a:p>
          <a:p>
            <a:pPr lvl="2">
              <a:lnSpc>
                <a:spcPct val="90000"/>
              </a:lnSpc>
              <a:buNone/>
            </a:pPr>
            <a:endParaRPr lang="en-US" dirty="0" smtClean="0"/>
          </a:p>
          <a:p>
            <a:pPr lvl="1">
              <a:lnSpc>
                <a:spcPct val="90000"/>
              </a:lnSpc>
            </a:pPr>
            <a:r>
              <a:rPr lang="en-US" dirty="0" smtClean="0"/>
              <a:t>25% average parallel tasks</a:t>
            </a:r>
          </a:p>
          <a:p>
            <a:pPr lvl="2">
              <a:lnSpc>
                <a:spcPct val="90000"/>
              </a:lnSpc>
            </a:pPr>
            <a:r>
              <a:rPr lang="en-US" dirty="0" smtClean="0"/>
              <a:t> </a:t>
            </a:r>
          </a:p>
          <a:p>
            <a:pPr lvl="2">
              <a:lnSpc>
                <a:spcPct val="90000"/>
              </a:lnSpc>
            </a:pPr>
            <a:endParaRPr lang="en-US" dirty="0" smtClean="0"/>
          </a:p>
          <a:p>
            <a:pPr lvl="2">
              <a:lnSpc>
                <a:spcPct val="90000"/>
              </a:lnSpc>
            </a:pPr>
            <a:endParaRPr lang="en-US" dirty="0" smtClean="0"/>
          </a:p>
          <a:p>
            <a:pPr lvl="1">
              <a:lnSpc>
                <a:spcPct val="90000"/>
              </a:lnSpc>
            </a:pPr>
            <a:r>
              <a:rPr lang="en-US" dirty="0" smtClean="0"/>
              <a:t>divider values chosen arbitrarily for </a:t>
            </a:r>
            <a:br>
              <a:rPr lang="en-US" dirty="0" smtClean="0"/>
            </a:br>
            <a:r>
              <a:rPr lang="en-US" dirty="0" smtClean="0"/>
              <a:t>the simulation study</a:t>
            </a:r>
            <a:r>
              <a:rPr lang="en-US" dirty="0" smtClean="0"/>
              <a:t> </a:t>
            </a:r>
            <a:endParaRPr lang="en-US" dirty="0" smtClean="0"/>
          </a:p>
          <a:p>
            <a:pPr lvl="2">
              <a:lnSpc>
                <a:spcPct val="90000"/>
              </a:lnSpc>
            </a:pPr>
            <a:endParaRPr lang="en-US" dirty="0" smtClean="0"/>
          </a:p>
          <a:p>
            <a:pPr lvl="2">
              <a:lnSpc>
                <a:spcPct val="90000"/>
              </a:lnSpc>
            </a:pPr>
            <a:endParaRPr lang="en-US" dirty="0" smtClean="0"/>
          </a:p>
        </p:txBody>
      </p:sp>
      <p:sp>
        <p:nvSpPr>
          <p:cNvPr id="4" name="Slide Number Placeholder 3"/>
          <p:cNvSpPr>
            <a:spLocks noGrp="1"/>
          </p:cNvSpPr>
          <p:nvPr>
            <p:ph type="sldNum" sz="quarter" idx="10"/>
          </p:nvPr>
        </p:nvSpPr>
        <p:spPr>
          <a:xfrm>
            <a:off x="0" y="6477000"/>
            <a:ext cx="381000" cy="457200"/>
          </a:xfrm>
        </p:spPr>
        <p:txBody>
          <a:bodyPr/>
          <a:lstStyle/>
          <a:p>
            <a:pPr>
              <a:defRPr/>
            </a:pPr>
            <a:fld id="{57ED56A7-23FA-4112-93E1-42D75AC5E28D}" type="slidenum">
              <a:rPr lang="en-US" smtClean="0"/>
              <a:pPr>
                <a:defRPr/>
              </a:pPr>
              <a:t>11</a:t>
            </a:fld>
            <a:endParaRPr lang="en-US"/>
          </a:p>
        </p:txBody>
      </p:sp>
      <p:graphicFrame>
        <p:nvGraphicFramePr>
          <p:cNvPr id="5" name="Table 4"/>
          <p:cNvGraphicFramePr>
            <a:graphicFrameLocks noGrp="1"/>
          </p:cNvGraphicFramePr>
          <p:nvPr/>
        </p:nvGraphicFramePr>
        <p:xfrm>
          <a:off x="1440180" y="3028725"/>
          <a:ext cx="6179821" cy="1188720"/>
        </p:xfrm>
        <a:graphic>
          <a:graphicData uri="http://schemas.openxmlformats.org/drawingml/2006/table">
            <a:tbl>
              <a:tblPr firstRow="1" bandRow="1">
                <a:tableStyleId>{073A0DAA-6AF3-43AB-8588-CEC1D06C72B9}</a:tableStyleId>
              </a:tblPr>
              <a:tblGrid>
                <a:gridCol w="1237047"/>
                <a:gridCol w="397912"/>
                <a:gridCol w="736273"/>
                <a:gridCol w="600929"/>
                <a:gridCol w="736273"/>
                <a:gridCol w="397912"/>
                <a:gridCol w="736273"/>
                <a:gridCol w="600929"/>
                <a:gridCol w="736273"/>
              </a:tblGrid>
              <a:tr h="370840">
                <a:tc>
                  <a:txBody>
                    <a:bodyPr/>
                    <a:lstStyle/>
                    <a:p>
                      <a:endParaRPr lang="en-US" sz="2000" dirty="0"/>
                    </a:p>
                  </a:txBody>
                  <a:tcPr>
                    <a:noFill/>
                  </a:tcPr>
                </a:tc>
                <a:tc gridSpan="8">
                  <a:txBody>
                    <a:bodyPr/>
                    <a:lstStyle/>
                    <a:p>
                      <a:pPr algn="ctr"/>
                      <a:r>
                        <a:rPr lang="en-US" sz="2000" dirty="0" smtClean="0"/>
                        <a:t>PEs</a:t>
                      </a:r>
                      <a:endParaRPr lang="en-US" sz="20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sz="2000" dirty="0"/>
                    </a:p>
                  </a:txBody>
                  <a:tcPr>
                    <a:noFill/>
                  </a:tcPr>
                </a:tc>
                <a:tc>
                  <a:txBody>
                    <a:bodyPr/>
                    <a:lstStyle/>
                    <a:p>
                      <a:pPr algn="ctr"/>
                      <a:r>
                        <a:rPr lang="en-US" sz="2000" dirty="0" smtClean="0"/>
                        <a:t>1</a:t>
                      </a:r>
                      <a:endParaRPr lang="en-US" sz="2000" dirty="0"/>
                    </a:p>
                  </a:txBody>
                  <a:tcPr/>
                </a:tc>
                <a:tc>
                  <a:txBody>
                    <a:bodyPr/>
                    <a:lstStyle/>
                    <a:p>
                      <a:pPr algn="ctr"/>
                      <a:r>
                        <a:rPr lang="en-US" sz="2000" dirty="0" smtClean="0"/>
                        <a:t>2</a:t>
                      </a:r>
                      <a:endParaRPr lang="en-US" sz="2000" dirty="0"/>
                    </a:p>
                  </a:txBody>
                  <a:tcPr/>
                </a:tc>
                <a:tc>
                  <a:txBody>
                    <a:bodyPr/>
                    <a:lstStyle/>
                    <a:p>
                      <a:pPr algn="ctr"/>
                      <a:r>
                        <a:rPr lang="en-US" sz="2000" dirty="0" smtClean="0"/>
                        <a:t>3</a:t>
                      </a:r>
                      <a:endParaRPr lang="en-US" sz="2000" dirty="0"/>
                    </a:p>
                  </a:txBody>
                  <a:tcPr/>
                </a:tc>
                <a:tc>
                  <a:txBody>
                    <a:bodyPr/>
                    <a:lstStyle/>
                    <a:p>
                      <a:pPr algn="ctr"/>
                      <a:r>
                        <a:rPr lang="en-US" sz="2000" dirty="0" smtClean="0"/>
                        <a:t>4</a:t>
                      </a:r>
                      <a:endParaRPr lang="en-US" sz="2000" dirty="0"/>
                    </a:p>
                  </a:txBody>
                  <a:tcPr/>
                </a:tc>
                <a:tc>
                  <a:txBody>
                    <a:bodyPr/>
                    <a:lstStyle/>
                    <a:p>
                      <a:pPr algn="ctr"/>
                      <a:r>
                        <a:rPr lang="en-US" sz="2000" dirty="0" smtClean="0"/>
                        <a:t>5</a:t>
                      </a:r>
                      <a:endParaRPr lang="en-US" sz="2000" dirty="0"/>
                    </a:p>
                  </a:txBody>
                  <a:tcPr/>
                </a:tc>
                <a:tc>
                  <a:txBody>
                    <a:bodyPr/>
                    <a:lstStyle/>
                    <a:p>
                      <a:pPr algn="ctr"/>
                      <a:r>
                        <a:rPr lang="en-US" sz="2000" dirty="0" smtClean="0"/>
                        <a:t>6</a:t>
                      </a:r>
                      <a:endParaRPr lang="en-US" sz="2000" dirty="0"/>
                    </a:p>
                  </a:txBody>
                  <a:tcPr/>
                </a:tc>
                <a:tc>
                  <a:txBody>
                    <a:bodyPr/>
                    <a:lstStyle/>
                    <a:p>
                      <a:pPr algn="ctr"/>
                      <a:r>
                        <a:rPr lang="en-US" sz="2000" dirty="0" smtClean="0"/>
                        <a:t>7</a:t>
                      </a:r>
                      <a:endParaRPr lang="en-US" sz="2000" dirty="0"/>
                    </a:p>
                  </a:txBody>
                  <a:tcPr/>
                </a:tc>
                <a:tc>
                  <a:txBody>
                    <a:bodyPr/>
                    <a:lstStyle/>
                    <a:p>
                      <a:pPr algn="ctr"/>
                      <a:r>
                        <a:rPr lang="en-US" sz="2000" dirty="0" smtClean="0"/>
                        <a:t>8</a:t>
                      </a:r>
                      <a:endParaRPr lang="en-US" sz="2000" dirty="0"/>
                    </a:p>
                  </a:txBody>
                  <a:tcPr/>
                </a:tc>
              </a:tr>
              <a:tr h="370840">
                <a:tc>
                  <a:txBody>
                    <a:bodyPr/>
                    <a:lstStyle/>
                    <a:p>
                      <a:r>
                        <a:rPr lang="en-US" sz="2000" dirty="0" smtClean="0"/>
                        <a:t>divider</a:t>
                      </a:r>
                      <a:endParaRPr lang="en-US" sz="2000" dirty="0"/>
                    </a:p>
                  </a:txBody>
                  <a:tcPr/>
                </a:tc>
                <a:tc>
                  <a:txBody>
                    <a:bodyPr/>
                    <a:lstStyle/>
                    <a:p>
                      <a:pPr algn="ctr"/>
                      <a:r>
                        <a:rPr lang="en-US" sz="2000" dirty="0" smtClean="0"/>
                        <a:t>1</a:t>
                      </a:r>
                      <a:endParaRPr lang="en-US" sz="2000" dirty="0"/>
                    </a:p>
                  </a:txBody>
                  <a:tcPr/>
                </a:tc>
                <a:tc>
                  <a:txBody>
                    <a:bodyPr/>
                    <a:lstStyle/>
                    <a:p>
                      <a:pPr algn="ctr"/>
                      <a:r>
                        <a:rPr lang="en-US" sz="2000" dirty="0" smtClean="0"/>
                        <a:t>1.75</a:t>
                      </a:r>
                      <a:endParaRPr lang="en-US" sz="2000" dirty="0"/>
                    </a:p>
                  </a:txBody>
                  <a:tcPr/>
                </a:tc>
                <a:tc>
                  <a:txBody>
                    <a:bodyPr/>
                    <a:lstStyle/>
                    <a:p>
                      <a:pPr algn="ctr"/>
                      <a:r>
                        <a:rPr lang="en-US" sz="2000" dirty="0" smtClean="0"/>
                        <a:t>2.5</a:t>
                      </a:r>
                      <a:endParaRPr lang="en-US" sz="2000" dirty="0"/>
                    </a:p>
                  </a:txBody>
                  <a:tcPr/>
                </a:tc>
                <a:tc>
                  <a:txBody>
                    <a:bodyPr/>
                    <a:lstStyle/>
                    <a:p>
                      <a:pPr algn="ctr"/>
                      <a:r>
                        <a:rPr lang="en-US" sz="2000" dirty="0" smtClean="0"/>
                        <a:t>3.25</a:t>
                      </a:r>
                      <a:endParaRPr lang="en-US" sz="2000" dirty="0"/>
                    </a:p>
                  </a:txBody>
                  <a:tcPr/>
                </a:tc>
                <a:tc>
                  <a:txBody>
                    <a:bodyPr/>
                    <a:lstStyle/>
                    <a:p>
                      <a:pPr algn="ctr"/>
                      <a:r>
                        <a:rPr lang="en-US" sz="2000" dirty="0" smtClean="0"/>
                        <a:t>4</a:t>
                      </a:r>
                      <a:endParaRPr lang="en-US" sz="2000" dirty="0"/>
                    </a:p>
                  </a:txBody>
                  <a:tcPr/>
                </a:tc>
                <a:tc>
                  <a:txBody>
                    <a:bodyPr/>
                    <a:lstStyle/>
                    <a:p>
                      <a:pPr algn="ctr"/>
                      <a:r>
                        <a:rPr lang="en-US" sz="2000" dirty="0" smtClean="0"/>
                        <a:t>4.75</a:t>
                      </a:r>
                      <a:endParaRPr lang="en-US" sz="2000" dirty="0"/>
                    </a:p>
                  </a:txBody>
                  <a:tcPr/>
                </a:tc>
                <a:tc>
                  <a:txBody>
                    <a:bodyPr/>
                    <a:lstStyle/>
                    <a:p>
                      <a:pPr algn="ctr"/>
                      <a:r>
                        <a:rPr lang="en-US" sz="2000" dirty="0" smtClean="0"/>
                        <a:t>5.5</a:t>
                      </a:r>
                      <a:endParaRPr lang="en-US" sz="2000" dirty="0"/>
                    </a:p>
                  </a:txBody>
                  <a:tcPr/>
                </a:tc>
                <a:tc>
                  <a:txBody>
                    <a:bodyPr/>
                    <a:lstStyle/>
                    <a:p>
                      <a:pPr algn="ctr"/>
                      <a:r>
                        <a:rPr lang="en-US" sz="2000" dirty="0" smtClean="0"/>
                        <a:t>6.25</a:t>
                      </a:r>
                      <a:endParaRPr lang="en-US" sz="2000" dirty="0"/>
                    </a:p>
                  </a:txBody>
                  <a:tcPr/>
                </a:tc>
              </a:tr>
            </a:tbl>
          </a:graphicData>
        </a:graphic>
      </p:graphicFrame>
      <p:graphicFrame>
        <p:nvGraphicFramePr>
          <p:cNvPr id="6" name="Table 5"/>
          <p:cNvGraphicFramePr>
            <a:graphicFrameLocks noGrp="1"/>
          </p:cNvGraphicFramePr>
          <p:nvPr/>
        </p:nvGraphicFramePr>
        <p:xfrm>
          <a:off x="1442869" y="4697505"/>
          <a:ext cx="6100931" cy="1188720"/>
        </p:xfrm>
        <a:graphic>
          <a:graphicData uri="http://schemas.openxmlformats.org/drawingml/2006/table">
            <a:tbl>
              <a:tblPr firstRow="1" bandRow="1">
                <a:tableStyleId>{073A0DAA-6AF3-43AB-8588-CEC1D06C72B9}</a:tableStyleId>
              </a:tblPr>
              <a:tblGrid>
                <a:gridCol w="1365429"/>
                <a:gridCol w="439208"/>
                <a:gridCol w="663294"/>
                <a:gridCol w="439208"/>
                <a:gridCol w="663294"/>
                <a:gridCol w="439208"/>
                <a:gridCol w="663294"/>
                <a:gridCol w="439208"/>
                <a:gridCol w="988788"/>
              </a:tblGrid>
              <a:tr h="370840">
                <a:tc>
                  <a:txBody>
                    <a:bodyPr/>
                    <a:lstStyle/>
                    <a:p>
                      <a:endParaRPr lang="en-US" sz="2000" dirty="0"/>
                    </a:p>
                  </a:txBody>
                  <a:tcPr>
                    <a:noFill/>
                  </a:tcPr>
                </a:tc>
                <a:tc gridSpan="8">
                  <a:txBody>
                    <a:bodyPr/>
                    <a:lstStyle/>
                    <a:p>
                      <a:pPr algn="ctr"/>
                      <a:r>
                        <a:rPr lang="en-US" sz="2000" dirty="0" smtClean="0"/>
                        <a:t>PEs</a:t>
                      </a:r>
                      <a:endParaRPr lang="en-US" sz="20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sz="2000" dirty="0"/>
                    </a:p>
                  </a:txBody>
                  <a:tcPr>
                    <a:noFill/>
                  </a:tcPr>
                </a:tc>
                <a:tc>
                  <a:txBody>
                    <a:bodyPr/>
                    <a:lstStyle/>
                    <a:p>
                      <a:pPr algn="ctr"/>
                      <a:r>
                        <a:rPr lang="en-US" sz="2000" dirty="0" smtClean="0"/>
                        <a:t>1</a:t>
                      </a:r>
                      <a:endParaRPr lang="en-US" sz="2000" dirty="0"/>
                    </a:p>
                  </a:txBody>
                  <a:tcPr/>
                </a:tc>
                <a:tc>
                  <a:txBody>
                    <a:bodyPr/>
                    <a:lstStyle/>
                    <a:p>
                      <a:pPr algn="ctr"/>
                      <a:r>
                        <a:rPr lang="en-US" sz="2000" dirty="0" smtClean="0"/>
                        <a:t>2</a:t>
                      </a:r>
                      <a:endParaRPr lang="en-US" sz="2000" dirty="0"/>
                    </a:p>
                  </a:txBody>
                  <a:tcPr/>
                </a:tc>
                <a:tc>
                  <a:txBody>
                    <a:bodyPr/>
                    <a:lstStyle/>
                    <a:p>
                      <a:pPr algn="ctr"/>
                      <a:r>
                        <a:rPr lang="en-US" sz="2000" dirty="0" smtClean="0"/>
                        <a:t>3</a:t>
                      </a:r>
                      <a:endParaRPr lang="en-US" sz="2000" dirty="0"/>
                    </a:p>
                  </a:txBody>
                  <a:tcPr/>
                </a:tc>
                <a:tc>
                  <a:txBody>
                    <a:bodyPr/>
                    <a:lstStyle/>
                    <a:p>
                      <a:pPr algn="ctr"/>
                      <a:r>
                        <a:rPr lang="en-US" sz="2000" dirty="0" smtClean="0"/>
                        <a:t>4</a:t>
                      </a:r>
                      <a:endParaRPr lang="en-US" sz="2000" dirty="0"/>
                    </a:p>
                  </a:txBody>
                  <a:tcPr/>
                </a:tc>
                <a:tc>
                  <a:txBody>
                    <a:bodyPr/>
                    <a:lstStyle/>
                    <a:p>
                      <a:pPr algn="ctr"/>
                      <a:r>
                        <a:rPr lang="en-US" sz="2000" dirty="0" smtClean="0"/>
                        <a:t>5</a:t>
                      </a:r>
                      <a:endParaRPr lang="en-US" sz="2000" dirty="0"/>
                    </a:p>
                  </a:txBody>
                  <a:tcPr/>
                </a:tc>
                <a:tc>
                  <a:txBody>
                    <a:bodyPr/>
                    <a:lstStyle/>
                    <a:p>
                      <a:pPr algn="ctr"/>
                      <a:r>
                        <a:rPr lang="en-US" sz="2000" dirty="0" smtClean="0"/>
                        <a:t>6</a:t>
                      </a:r>
                      <a:endParaRPr lang="en-US" sz="2000" dirty="0"/>
                    </a:p>
                  </a:txBody>
                  <a:tcPr/>
                </a:tc>
                <a:tc>
                  <a:txBody>
                    <a:bodyPr/>
                    <a:lstStyle/>
                    <a:p>
                      <a:pPr algn="ctr"/>
                      <a:r>
                        <a:rPr lang="en-US" sz="2000" dirty="0" smtClean="0"/>
                        <a:t>7</a:t>
                      </a:r>
                      <a:endParaRPr lang="en-US" sz="2000" dirty="0"/>
                    </a:p>
                  </a:txBody>
                  <a:tcPr/>
                </a:tc>
                <a:tc>
                  <a:txBody>
                    <a:bodyPr/>
                    <a:lstStyle/>
                    <a:p>
                      <a:pPr algn="ctr"/>
                      <a:r>
                        <a:rPr lang="en-US" sz="2000" dirty="0" smtClean="0"/>
                        <a:t>8</a:t>
                      </a:r>
                      <a:endParaRPr lang="en-US" sz="2000" dirty="0"/>
                    </a:p>
                  </a:txBody>
                  <a:tcPr/>
                </a:tc>
              </a:tr>
              <a:tr h="370840">
                <a:tc>
                  <a:txBody>
                    <a:bodyPr/>
                    <a:lstStyle/>
                    <a:p>
                      <a:r>
                        <a:rPr lang="en-US" sz="2000" dirty="0" smtClean="0"/>
                        <a:t>divider</a:t>
                      </a:r>
                      <a:endParaRPr lang="en-US" sz="2000" dirty="0"/>
                    </a:p>
                  </a:txBody>
                  <a:tcPr/>
                </a:tc>
                <a:tc>
                  <a:txBody>
                    <a:bodyPr/>
                    <a:lstStyle/>
                    <a:p>
                      <a:pPr algn="ctr"/>
                      <a:r>
                        <a:rPr lang="en-US" sz="2000" dirty="0" smtClean="0"/>
                        <a:t>1</a:t>
                      </a:r>
                      <a:endParaRPr lang="en-US" sz="2000" dirty="0"/>
                    </a:p>
                  </a:txBody>
                  <a:tcPr/>
                </a:tc>
                <a:tc>
                  <a:txBody>
                    <a:bodyPr/>
                    <a:lstStyle/>
                    <a:p>
                      <a:pPr algn="ctr"/>
                      <a:r>
                        <a:rPr lang="en-US" sz="2000" dirty="0" smtClean="0"/>
                        <a:t>1.5</a:t>
                      </a:r>
                      <a:endParaRPr lang="en-US" sz="2000" dirty="0"/>
                    </a:p>
                  </a:txBody>
                  <a:tcPr/>
                </a:tc>
                <a:tc>
                  <a:txBody>
                    <a:bodyPr/>
                    <a:lstStyle/>
                    <a:p>
                      <a:pPr algn="ctr"/>
                      <a:r>
                        <a:rPr lang="en-US" sz="2000" dirty="0" smtClean="0"/>
                        <a:t>2</a:t>
                      </a:r>
                      <a:endParaRPr lang="en-US" sz="2000" dirty="0"/>
                    </a:p>
                  </a:txBody>
                  <a:tcPr/>
                </a:tc>
                <a:tc>
                  <a:txBody>
                    <a:bodyPr/>
                    <a:lstStyle/>
                    <a:p>
                      <a:pPr algn="ctr"/>
                      <a:r>
                        <a:rPr lang="en-US" sz="2000" dirty="0" smtClean="0"/>
                        <a:t>2.5</a:t>
                      </a:r>
                      <a:endParaRPr lang="en-US" sz="2000" dirty="0"/>
                    </a:p>
                  </a:txBody>
                  <a:tcPr/>
                </a:tc>
                <a:tc>
                  <a:txBody>
                    <a:bodyPr/>
                    <a:lstStyle/>
                    <a:p>
                      <a:pPr algn="ctr"/>
                      <a:r>
                        <a:rPr lang="en-US" sz="2000" dirty="0" smtClean="0"/>
                        <a:t>3</a:t>
                      </a:r>
                      <a:endParaRPr lang="en-US" sz="2000" dirty="0"/>
                    </a:p>
                  </a:txBody>
                  <a:tcPr/>
                </a:tc>
                <a:tc>
                  <a:txBody>
                    <a:bodyPr/>
                    <a:lstStyle/>
                    <a:p>
                      <a:pPr algn="ctr"/>
                      <a:r>
                        <a:rPr lang="en-US" sz="2000" dirty="0" smtClean="0"/>
                        <a:t>3.5</a:t>
                      </a:r>
                      <a:endParaRPr lang="en-US" sz="2000" dirty="0"/>
                    </a:p>
                  </a:txBody>
                  <a:tcPr/>
                </a:tc>
                <a:tc>
                  <a:txBody>
                    <a:bodyPr/>
                    <a:lstStyle/>
                    <a:p>
                      <a:pPr algn="ctr"/>
                      <a:r>
                        <a:rPr lang="en-US" sz="2000" dirty="0" smtClean="0"/>
                        <a:t>4</a:t>
                      </a:r>
                      <a:endParaRPr lang="en-US" sz="2000" dirty="0"/>
                    </a:p>
                  </a:txBody>
                  <a:tcPr/>
                </a:tc>
                <a:tc>
                  <a:txBody>
                    <a:bodyPr/>
                    <a:lstStyle/>
                    <a:p>
                      <a:pPr algn="ctr"/>
                      <a:r>
                        <a:rPr lang="en-US" sz="2000" dirty="0" smtClean="0"/>
                        <a:t>4.5</a:t>
                      </a:r>
                      <a:endParaRPr lang="en-US" sz="2000" dirty="0"/>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smtClean="0"/>
              <a:t>Robustness — Three Questions	</a:t>
            </a:r>
          </a:p>
        </p:txBody>
      </p:sp>
      <p:sp>
        <p:nvSpPr>
          <p:cNvPr id="26626" name="Content Placeholder 2"/>
          <p:cNvSpPr>
            <a:spLocks noGrp="1"/>
          </p:cNvSpPr>
          <p:nvPr>
            <p:ph idx="1"/>
          </p:nvPr>
        </p:nvSpPr>
        <p:spPr>
          <a:xfrm>
            <a:off x="0" y="639899"/>
            <a:ext cx="9144000" cy="5400675"/>
          </a:xfrm>
        </p:spPr>
        <p:txBody>
          <a:bodyPr/>
          <a:lstStyle/>
          <a:p>
            <a:r>
              <a:rPr lang="en-US" dirty="0" smtClean="0"/>
              <a:t>What behavior of the system makes it robust?</a:t>
            </a:r>
          </a:p>
          <a:p>
            <a:pPr lvl="1"/>
            <a:r>
              <a:rPr lang="en-US" dirty="0" smtClean="0"/>
              <a:t>all applications finish before </a:t>
            </a:r>
            <a:r>
              <a:rPr lang="el-GR" dirty="0" smtClean="0"/>
              <a:t>Δ</a:t>
            </a:r>
            <a:endParaRPr lang="en-US" dirty="0" smtClean="0"/>
          </a:p>
          <a:p>
            <a:r>
              <a:rPr lang="en-US" dirty="0" smtClean="0"/>
              <a:t>What uncertainties is the system robust against?</a:t>
            </a:r>
          </a:p>
          <a:p>
            <a:pPr lvl="1"/>
            <a:r>
              <a:rPr lang="en-US" dirty="0" smtClean="0"/>
              <a:t>differences</a:t>
            </a:r>
            <a:r>
              <a:rPr lang="en-US" b="1" dirty="0" smtClean="0">
                <a:solidFill>
                  <a:srgbClr val="7030A0"/>
                </a:solidFill>
              </a:rPr>
              <a:t> </a:t>
            </a:r>
            <a:r>
              <a:rPr lang="en-US" dirty="0" smtClean="0"/>
              <a:t>between</a:t>
            </a:r>
            <a:r>
              <a:rPr lang="en-US" b="1" dirty="0" smtClean="0">
                <a:solidFill>
                  <a:srgbClr val="7030A0"/>
                </a:solidFill>
              </a:rPr>
              <a:t> actual </a:t>
            </a:r>
            <a:r>
              <a:rPr lang="en-US" dirty="0" smtClean="0"/>
              <a:t>and</a:t>
            </a:r>
            <a:r>
              <a:rPr lang="en-US" b="1" dirty="0" smtClean="0">
                <a:solidFill>
                  <a:srgbClr val="7030A0"/>
                </a:solidFill>
              </a:rPr>
              <a:t> estimated</a:t>
            </a:r>
            <a:r>
              <a:rPr lang="en-US" dirty="0" smtClean="0"/>
              <a:t> times</a:t>
            </a:r>
          </a:p>
          <a:p>
            <a:pPr lvl="2"/>
            <a:r>
              <a:rPr lang="en-US" dirty="0" smtClean="0"/>
              <a:t>assume communications times are fixed</a:t>
            </a:r>
          </a:p>
          <a:p>
            <a:r>
              <a:rPr lang="en-US" dirty="0" smtClean="0"/>
              <a:t>Quantitatively, exactly how robust is the system?</a:t>
            </a:r>
          </a:p>
          <a:p>
            <a:pPr lvl="1"/>
            <a:r>
              <a:rPr lang="en-US" dirty="0" smtClean="0"/>
              <a:t>smallest common percentage increase (</a:t>
            </a:r>
            <a:r>
              <a:rPr lang="el-GR" b="1" dirty="0" smtClean="0"/>
              <a:t>ρ</a:t>
            </a:r>
            <a:r>
              <a:rPr lang="en-US" dirty="0" smtClean="0"/>
              <a:t>) for all task execution times that causes the makespan &gt; </a:t>
            </a:r>
            <a:r>
              <a:rPr lang="el-GR" dirty="0" smtClean="0"/>
              <a:t>Δ</a:t>
            </a:r>
            <a:endParaRPr lang="en-US" dirty="0" smtClean="0"/>
          </a:p>
          <a:p>
            <a:pPr lvl="2"/>
            <a:r>
              <a:rPr lang="en-US" dirty="0" smtClean="0"/>
              <a:t>note: in </a:t>
            </a:r>
            <a:r>
              <a:rPr lang="en-US" dirty="0" smtClean="0"/>
              <a:t>a real system, the execution times of all tasks </a:t>
            </a:r>
            <a:r>
              <a:rPr lang="en-US" dirty="0" smtClean="0"/>
              <a:t/>
            </a:r>
            <a:br>
              <a:rPr lang="en-US" dirty="0" smtClean="0"/>
            </a:br>
            <a:r>
              <a:rPr lang="en-US" dirty="0" smtClean="0"/>
              <a:t>will </a:t>
            </a:r>
            <a:r>
              <a:rPr lang="en-US" dirty="0" smtClean="0"/>
              <a:t>not be increased by the same </a:t>
            </a:r>
            <a:r>
              <a:rPr lang="en-US" dirty="0" smtClean="0"/>
              <a:t>common percentage </a:t>
            </a:r>
            <a:endParaRPr lang="en-US" dirty="0" smtClean="0"/>
          </a:p>
          <a:p>
            <a:pPr lvl="3"/>
            <a:r>
              <a:rPr lang="el-GR" b="1" dirty="0" smtClean="0"/>
              <a:t>ρ</a:t>
            </a:r>
            <a:r>
              <a:rPr lang="en-US" dirty="0" smtClean="0"/>
              <a:t> </a:t>
            </a:r>
            <a:r>
              <a:rPr lang="en-US" dirty="0" smtClean="0"/>
              <a:t>is just a mathematical value used </a:t>
            </a:r>
            <a:br>
              <a:rPr lang="en-US" dirty="0" smtClean="0"/>
            </a:br>
            <a:r>
              <a:rPr lang="en-US" dirty="0" smtClean="0"/>
              <a:t>as a robustness measure</a:t>
            </a:r>
            <a:endParaRPr lang="en-US" dirty="0" smtClean="0"/>
          </a:p>
        </p:txBody>
      </p:sp>
      <p:sp>
        <p:nvSpPr>
          <p:cNvPr id="4" name="Slide Number Placeholder 3"/>
          <p:cNvSpPr>
            <a:spLocks noGrp="1"/>
          </p:cNvSpPr>
          <p:nvPr>
            <p:ph type="sldNum" sz="quarter" idx="10"/>
          </p:nvPr>
        </p:nvSpPr>
        <p:spPr/>
        <p:txBody>
          <a:bodyPr/>
          <a:lstStyle/>
          <a:p>
            <a:pPr>
              <a:defRPr/>
            </a:pPr>
            <a:fld id="{57ED56A7-23FA-4112-93E1-42D75AC5E28D}" type="slidenum">
              <a:rPr lang="en-US" smtClean="0"/>
              <a:pPr>
                <a:defRPr/>
              </a:pPr>
              <a:t>12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2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6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 — Example</a:t>
            </a:r>
            <a:endParaRPr lang="en-US" dirty="0"/>
          </a:p>
        </p:txBody>
      </p:sp>
      <p:sp>
        <p:nvSpPr>
          <p:cNvPr id="3" name="Content Placeholder 2"/>
          <p:cNvSpPr>
            <a:spLocks noGrp="1"/>
          </p:cNvSpPr>
          <p:nvPr>
            <p:ph idx="1"/>
          </p:nvPr>
        </p:nvSpPr>
        <p:spPr>
          <a:xfrm>
            <a:off x="0" y="762000"/>
            <a:ext cx="9144000" cy="6248399"/>
          </a:xfrm>
        </p:spPr>
        <p:txBody>
          <a:bodyPr/>
          <a:lstStyle/>
          <a:p>
            <a:endParaRPr lang="en-US" dirty="0" smtClean="0"/>
          </a:p>
          <a:p>
            <a:endParaRPr lang="en-US" dirty="0" smtClean="0"/>
          </a:p>
          <a:p>
            <a:pPr>
              <a:buNone/>
            </a:pPr>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assume 3 applications</a:t>
            </a:r>
          </a:p>
          <a:p>
            <a:pPr lvl="1"/>
            <a:r>
              <a:rPr lang="en-US" dirty="0" smtClean="0"/>
              <a:t>blue (b, d, g, and h), green (a, e, and </a:t>
            </a:r>
            <a:r>
              <a:rPr lang="en-US" dirty="0" err="1" smtClean="0"/>
              <a:t>i</a:t>
            </a:r>
            <a:r>
              <a:rPr lang="en-US" dirty="0" smtClean="0"/>
              <a:t>),  and </a:t>
            </a:r>
            <a:br>
              <a:rPr lang="en-US" dirty="0" smtClean="0"/>
            </a:br>
            <a:r>
              <a:rPr lang="en-US" dirty="0" smtClean="0"/>
              <a:t>pink(c and f)</a:t>
            </a:r>
          </a:p>
          <a:p>
            <a:pPr>
              <a:buNone/>
            </a:pPr>
            <a:endParaRPr lang="en-US" dirty="0"/>
          </a:p>
        </p:txBody>
      </p:sp>
      <p:sp>
        <p:nvSpPr>
          <p:cNvPr id="4" name="Slide Number Placeholder 3"/>
          <p:cNvSpPr>
            <a:spLocks noGrp="1"/>
          </p:cNvSpPr>
          <p:nvPr>
            <p:ph type="sldNum" sz="quarter" idx="10"/>
          </p:nvPr>
        </p:nvSpPr>
        <p:spPr/>
        <p:txBody>
          <a:bodyPr/>
          <a:lstStyle/>
          <a:p>
            <a:pPr>
              <a:defRPr/>
            </a:pPr>
            <a:fld id="{57ED56A7-23FA-4112-93E1-42D75AC5E28D}" type="slidenum">
              <a:rPr lang="en-US" smtClean="0"/>
              <a:pPr>
                <a:defRPr/>
              </a:pPr>
              <a:t>13</a:t>
            </a:fld>
            <a:endParaRPr lang="en-US" sz="2000" dirty="0"/>
          </a:p>
        </p:txBody>
      </p:sp>
      <p:sp>
        <p:nvSpPr>
          <p:cNvPr id="53" name="TextBox 3"/>
          <p:cNvSpPr txBox="1">
            <a:spLocks noChangeArrowheads="1"/>
          </p:cNvSpPr>
          <p:nvPr/>
        </p:nvSpPr>
        <p:spPr bwMode="auto">
          <a:xfrm>
            <a:off x="914401" y="4050268"/>
            <a:ext cx="914400" cy="40011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dirty="0" smtClean="0">
                <a:latin typeface="+mn-lt"/>
                <a:cs typeface="Arial" pitchFamily="34" charset="0"/>
              </a:rPr>
              <a:t>PE</a:t>
            </a:r>
            <a:r>
              <a:rPr lang="en-US" sz="2000" baseline="-25000" dirty="0" smtClean="0">
                <a:latin typeface="+mn-lt"/>
                <a:cs typeface="Arial" pitchFamily="34" charset="0"/>
              </a:rPr>
              <a:t>1,1</a:t>
            </a:r>
            <a:endParaRPr lang="en-US" sz="2000" baseline="-25000" dirty="0">
              <a:latin typeface="+mn-lt"/>
              <a:cs typeface="Arial" pitchFamily="34" charset="0"/>
            </a:endParaRPr>
          </a:p>
        </p:txBody>
      </p:sp>
      <p:sp>
        <p:nvSpPr>
          <p:cNvPr id="54" name="TextBox 4"/>
          <p:cNvSpPr txBox="1">
            <a:spLocks noChangeArrowheads="1"/>
          </p:cNvSpPr>
          <p:nvPr/>
        </p:nvSpPr>
        <p:spPr bwMode="auto">
          <a:xfrm>
            <a:off x="2057400" y="4050268"/>
            <a:ext cx="914399" cy="40011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dirty="0" smtClean="0">
                <a:latin typeface="+mn-lt"/>
                <a:cs typeface="Arial" pitchFamily="34" charset="0"/>
              </a:rPr>
              <a:t>PE</a:t>
            </a:r>
            <a:r>
              <a:rPr lang="en-US" sz="2000" baseline="-25000" dirty="0" smtClean="0">
                <a:latin typeface="+mn-lt"/>
                <a:cs typeface="Arial" pitchFamily="34" charset="0"/>
              </a:rPr>
              <a:t>2,1</a:t>
            </a:r>
            <a:endParaRPr lang="en-US" sz="2000" baseline="-25000" dirty="0">
              <a:latin typeface="+mn-lt"/>
              <a:cs typeface="Arial" pitchFamily="34" charset="0"/>
            </a:endParaRPr>
          </a:p>
        </p:txBody>
      </p:sp>
      <p:sp>
        <p:nvSpPr>
          <p:cNvPr id="55" name="TextBox 5"/>
          <p:cNvSpPr txBox="1">
            <a:spLocks noChangeArrowheads="1"/>
          </p:cNvSpPr>
          <p:nvPr/>
        </p:nvSpPr>
        <p:spPr bwMode="auto">
          <a:xfrm>
            <a:off x="3200400" y="4050268"/>
            <a:ext cx="990599" cy="40011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dirty="0" smtClean="0">
                <a:latin typeface="+mn-lt"/>
                <a:cs typeface="Arial" pitchFamily="34" charset="0"/>
              </a:rPr>
              <a:t>PE</a:t>
            </a:r>
            <a:r>
              <a:rPr lang="en-US" sz="2000" baseline="-25000" dirty="0" smtClean="0">
                <a:latin typeface="+mn-lt"/>
                <a:cs typeface="Arial" pitchFamily="34" charset="0"/>
              </a:rPr>
              <a:t>3,1</a:t>
            </a:r>
            <a:endParaRPr lang="en-US" sz="2000" baseline="-25000" dirty="0">
              <a:latin typeface="+mn-lt"/>
              <a:cs typeface="Arial" pitchFamily="34" charset="0"/>
            </a:endParaRPr>
          </a:p>
        </p:txBody>
      </p:sp>
      <p:cxnSp>
        <p:nvCxnSpPr>
          <p:cNvPr id="56" name="Straight Connector 55"/>
          <p:cNvCxnSpPr/>
          <p:nvPr/>
        </p:nvCxnSpPr>
        <p:spPr>
          <a:xfrm rot="5400000">
            <a:off x="-844827" y="2444237"/>
            <a:ext cx="3212862" cy="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62001" y="4050268"/>
            <a:ext cx="29718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1066801" y="3429555"/>
            <a:ext cx="533400" cy="620713"/>
          </a:xfrm>
          <a:prstGeom prst="rect">
            <a:avLst/>
          </a:prstGeom>
          <a:solidFill>
            <a:srgbClr val="0099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buNone/>
              <a:defRPr/>
            </a:pPr>
            <a:r>
              <a:rPr lang="en-US" sz="2000" dirty="0">
                <a:cs typeface="Arial" pitchFamily="34" charset="0"/>
              </a:rPr>
              <a:t>a</a:t>
            </a:r>
          </a:p>
        </p:txBody>
      </p:sp>
      <p:sp>
        <p:nvSpPr>
          <p:cNvPr id="59" name="Rectangle 58"/>
          <p:cNvSpPr/>
          <p:nvPr/>
        </p:nvSpPr>
        <p:spPr>
          <a:xfrm>
            <a:off x="3276601" y="1875075"/>
            <a:ext cx="533400" cy="468313"/>
          </a:xfrm>
          <a:prstGeom prst="rect">
            <a:avLst/>
          </a:prstGeom>
          <a:solidFill>
            <a:srgbClr val="0099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buNone/>
              <a:defRPr/>
            </a:pPr>
            <a:r>
              <a:rPr lang="en-US" sz="2000" dirty="0" err="1">
                <a:cs typeface="Arial" pitchFamily="34" charset="0"/>
              </a:rPr>
              <a:t>i</a:t>
            </a:r>
            <a:endParaRPr lang="en-US" sz="2000" dirty="0">
              <a:cs typeface="Arial" pitchFamily="34" charset="0"/>
            </a:endParaRPr>
          </a:p>
        </p:txBody>
      </p:sp>
      <p:sp>
        <p:nvSpPr>
          <p:cNvPr id="60" name="Rectangle 59"/>
          <p:cNvSpPr/>
          <p:nvPr/>
        </p:nvSpPr>
        <p:spPr>
          <a:xfrm>
            <a:off x="2133601" y="3647042"/>
            <a:ext cx="533400" cy="403225"/>
          </a:xfrm>
          <a:prstGeom prst="rect">
            <a:avLst/>
          </a:prstGeom>
          <a:solidFill>
            <a:srgbClr val="00206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buNone/>
              <a:defRPr/>
            </a:pPr>
            <a:r>
              <a:rPr lang="en-US" sz="2000" dirty="0">
                <a:cs typeface="Arial" pitchFamily="34" charset="0"/>
              </a:rPr>
              <a:t>b</a:t>
            </a:r>
          </a:p>
        </p:txBody>
      </p:sp>
      <p:sp>
        <p:nvSpPr>
          <p:cNvPr id="61" name="Rectangle 60"/>
          <p:cNvSpPr/>
          <p:nvPr/>
        </p:nvSpPr>
        <p:spPr>
          <a:xfrm>
            <a:off x="1066801" y="2972354"/>
            <a:ext cx="533400" cy="437833"/>
          </a:xfrm>
          <a:prstGeom prst="rect">
            <a:avLst/>
          </a:prstGeom>
          <a:solidFill>
            <a:srgbClr val="002060"/>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buNone/>
              <a:defRPr/>
            </a:pPr>
            <a:r>
              <a:rPr lang="en-US" sz="2000" dirty="0">
                <a:cs typeface="Arial" pitchFamily="34" charset="0"/>
              </a:rPr>
              <a:t>d</a:t>
            </a:r>
          </a:p>
        </p:txBody>
      </p:sp>
      <p:sp>
        <p:nvSpPr>
          <p:cNvPr id="62" name="Rectangle 61"/>
          <p:cNvSpPr/>
          <p:nvPr/>
        </p:nvSpPr>
        <p:spPr>
          <a:xfrm>
            <a:off x="1066801" y="2118915"/>
            <a:ext cx="533400" cy="853440"/>
          </a:xfrm>
          <a:prstGeom prst="rect">
            <a:avLst/>
          </a:prstGeom>
          <a:solidFill>
            <a:srgbClr val="002060"/>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buNone/>
              <a:defRPr/>
            </a:pPr>
            <a:r>
              <a:rPr lang="en-US" sz="2000" dirty="0" smtClean="0">
                <a:cs typeface="Arial" pitchFamily="34" charset="0"/>
              </a:rPr>
              <a:t>g</a:t>
            </a:r>
            <a:endParaRPr lang="en-US" sz="2000" dirty="0">
              <a:cs typeface="Arial" pitchFamily="34" charset="0"/>
            </a:endParaRPr>
          </a:p>
        </p:txBody>
      </p:sp>
      <p:sp>
        <p:nvSpPr>
          <p:cNvPr id="63" name="Rectangle 62"/>
          <p:cNvSpPr/>
          <p:nvPr/>
        </p:nvSpPr>
        <p:spPr>
          <a:xfrm>
            <a:off x="2133601" y="2145268"/>
            <a:ext cx="533400" cy="369887"/>
          </a:xfrm>
          <a:prstGeom prst="rect">
            <a:avLst/>
          </a:prstGeom>
          <a:solidFill>
            <a:srgbClr val="00206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buNone/>
              <a:defRPr/>
            </a:pPr>
            <a:r>
              <a:rPr lang="en-US" sz="2000" dirty="0" smtClean="0">
                <a:cs typeface="Arial" pitchFamily="34" charset="0"/>
              </a:rPr>
              <a:t>h</a:t>
            </a:r>
            <a:endParaRPr lang="en-US" sz="2000" dirty="0">
              <a:cs typeface="Arial" pitchFamily="34" charset="0"/>
            </a:endParaRPr>
          </a:p>
        </p:txBody>
      </p:sp>
      <p:sp>
        <p:nvSpPr>
          <p:cNvPr id="64" name="Rectangle 63"/>
          <p:cNvSpPr/>
          <p:nvPr/>
        </p:nvSpPr>
        <p:spPr>
          <a:xfrm>
            <a:off x="3276601" y="3440668"/>
            <a:ext cx="533400" cy="609600"/>
          </a:xfrm>
          <a:prstGeom prst="rect">
            <a:avLst/>
          </a:prstGeom>
          <a:solidFill>
            <a:schemeClr val="accent1">
              <a:lumMod val="40000"/>
              <a:lumOff val="6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buNone/>
              <a:defRPr/>
            </a:pPr>
            <a:r>
              <a:rPr lang="en-US" sz="2000" b="1" dirty="0">
                <a:solidFill>
                  <a:schemeClr val="tx1"/>
                </a:solidFill>
                <a:cs typeface="Arial" pitchFamily="34" charset="0"/>
              </a:rPr>
              <a:t>c</a:t>
            </a:r>
          </a:p>
        </p:txBody>
      </p:sp>
      <p:cxnSp>
        <p:nvCxnSpPr>
          <p:cNvPr id="65" name="Straight Arrow Connector 64"/>
          <p:cNvCxnSpPr/>
          <p:nvPr/>
        </p:nvCxnSpPr>
        <p:spPr>
          <a:xfrm rot="10800000">
            <a:off x="1600201" y="3473306"/>
            <a:ext cx="533400" cy="173736"/>
          </a:xfrm>
          <a:prstGeom prst="straightConnector1">
            <a:avLst/>
          </a:prstGeom>
          <a:ln>
            <a:solidFill>
              <a:schemeClr val="tx1"/>
            </a:solidFill>
            <a:tailEnd type="arrow"/>
          </a:ln>
        </p:spPr>
        <p:style>
          <a:lnRef idx="2">
            <a:schemeClr val="accent3"/>
          </a:lnRef>
          <a:fillRef idx="0">
            <a:schemeClr val="accent3"/>
          </a:fillRef>
          <a:effectRef idx="1">
            <a:schemeClr val="accent3"/>
          </a:effectRef>
          <a:fontRef idx="minor">
            <a:schemeClr val="tx1"/>
          </a:fontRef>
        </p:style>
      </p:cxnSp>
      <p:cxnSp>
        <p:nvCxnSpPr>
          <p:cNvPr id="66" name="Straight Arrow Connector 65"/>
          <p:cNvCxnSpPr/>
          <p:nvPr/>
        </p:nvCxnSpPr>
        <p:spPr>
          <a:xfrm flipV="1">
            <a:off x="1600201" y="3135868"/>
            <a:ext cx="533400" cy="293687"/>
          </a:xfrm>
          <a:prstGeom prst="straightConnector1">
            <a:avLst/>
          </a:prstGeom>
          <a:ln>
            <a:solidFill>
              <a:schemeClr val="tx1"/>
            </a:solidFill>
            <a:prstDash val="sysDot"/>
            <a:tailEnd type="arrow"/>
          </a:ln>
        </p:spPr>
        <p:style>
          <a:lnRef idx="2">
            <a:schemeClr val="accent2"/>
          </a:lnRef>
          <a:fillRef idx="0">
            <a:schemeClr val="accent2"/>
          </a:fillRef>
          <a:effectRef idx="1">
            <a:schemeClr val="accent2"/>
          </a:effectRef>
          <a:fontRef idx="minor">
            <a:schemeClr val="tx1"/>
          </a:fontRef>
        </p:style>
      </p:cxnSp>
      <p:cxnSp>
        <p:nvCxnSpPr>
          <p:cNvPr id="67" name="Straight Arrow Connector 66"/>
          <p:cNvCxnSpPr/>
          <p:nvPr/>
        </p:nvCxnSpPr>
        <p:spPr>
          <a:xfrm flipV="1">
            <a:off x="2667001" y="2362756"/>
            <a:ext cx="609600" cy="533399"/>
          </a:xfrm>
          <a:prstGeom prst="straightConnector1">
            <a:avLst/>
          </a:prstGeom>
          <a:ln>
            <a:solidFill>
              <a:schemeClr val="tx1"/>
            </a:solidFill>
            <a:prstDash val="sysDot"/>
            <a:tailEnd type="arrow"/>
          </a:ln>
        </p:spPr>
        <p:style>
          <a:lnRef idx="2">
            <a:schemeClr val="accent2"/>
          </a:lnRef>
          <a:fillRef idx="0">
            <a:schemeClr val="accent2"/>
          </a:fillRef>
          <a:effectRef idx="1">
            <a:schemeClr val="accent2"/>
          </a:effectRef>
          <a:fontRef idx="minor">
            <a:schemeClr val="tx1"/>
          </a:fontRef>
        </p:style>
      </p:cxnSp>
      <p:sp>
        <p:nvSpPr>
          <p:cNvPr id="68" name="TextBox 23"/>
          <p:cNvSpPr txBox="1">
            <a:spLocks noChangeArrowheads="1"/>
          </p:cNvSpPr>
          <p:nvPr/>
        </p:nvSpPr>
        <p:spPr bwMode="auto">
          <a:xfrm rot="-5400000">
            <a:off x="-673893" y="2142063"/>
            <a:ext cx="2479675" cy="400110"/>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a:latin typeface="+mn-lt"/>
                <a:cs typeface="Arial" pitchFamily="34" charset="0"/>
              </a:rPr>
              <a:t>completion time</a:t>
            </a:r>
          </a:p>
        </p:txBody>
      </p:sp>
      <p:cxnSp>
        <p:nvCxnSpPr>
          <p:cNvPr id="69" name="Straight Arrow Connector 68"/>
          <p:cNvCxnSpPr/>
          <p:nvPr/>
        </p:nvCxnSpPr>
        <p:spPr>
          <a:xfrm flipV="1">
            <a:off x="1600201" y="2515155"/>
            <a:ext cx="533400" cy="457204"/>
          </a:xfrm>
          <a:prstGeom prst="straightConnector1">
            <a:avLst/>
          </a:prstGeom>
          <a:ln>
            <a:solidFill>
              <a:schemeClr val="tx1"/>
            </a:solidFill>
            <a:tailEnd type="arrow"/>
          </a:ln>
        </p:spPr>
        <p:style>
          <a:lnRef idx="2">
            <a:schemeClr val="accent3"/>
          </a:lnRef>
          <a:fillRef idx="0">
            <a:schemeClr val="accent3"/>
          </a:fillRef>
          <a:effectRef idx="1">
            <a:schemeClr val="accent3"/>
          </a:effectRef>
          <a:fontRef idx="minor">
            <a:schemeClr val="tx1"/>
          </a:fontRef>
        </p:style>
      </p:cxnSp>
      <p:sp>
        <p:nvSpPr>
          <p:cNvPr id="86" name="Rectangle 85"/>
          <p:cNvSpPr/>
          <p:nvPr/>
        </p:nvSpPr>
        <p:spPr>
          <a:xfrm>
            <a:off x="3276601" y="2819955"/>
            <a:ext cx="533400" cy="609600"/>
          </a:xfrm>
          <a:prstGeom prst="rect">
            <a:avLst/>
          </a:prstGeom>
          <a:solidFill>
            <a:schemeClr val="accent1">
              <a:lumMod val="40000"/>
              <a:lumOff val="6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buNone/>
              <a:defRPr/>
            </a:pPr>
            <a:r>
              <a:rPr lang="en-US" sz="2000" b="1" dirty="0" smtClean="0">
                <a:solidFill>
                  <a:schemeClr val="tx1"/>
                </a:solidFill>
                <a:cs typeface="Arial" pitchFamily="34" charset="0"/>
              </a:rPr>
              <a:t>f</a:t>
            </a:r>
            <a:endParaRPr lang="en-US" sz="2000" b="1" dirty="0">
              <a:solidFill>
                <a:schemeClr val="tx1"/>
              </a:solidFill>
              <a:cs typeface="Arial" pitchFamily="34" charset="0"/>
            </a:endParaRPr>
          </a:p>
        </p:txBody>
      </p:sp>
      <p:sp>
        <p:nvSpPr>
          <p:cNvPr id="88" name="Rectangle 87"/>
          <p:cNvSpPr/>
          <p:nvPr/>
        </p:nvSpPr>
        <p:spPr>
          <a:xfrm>
            <a:off x="2133601" y="2896155"/>
            <a:ext cx="533400" cy="239713"/>
          </a:xfrm>
          <a:prstGeom prst="rect">
            <a:avLst/>
          </a:prstGeom>
          <a:solidFill>
            <a:srgbClr val="0099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buNone/>
              <a:defRPr/>
            </a:pPr>
            <a:r>
              <a:rPr lang="en-US" sz="2000" dirty="0" smtClean="0">
                <a:cs typeface="Arial" pitchFamily="34" charset="0"/>
              </a:rPr>
              <a:t>e</a:t>
            </a:r>
            <a:endParaRPr lang="en-US" sz="2000" dirty="0">
              <a:cs typeface="Arial" pitchFamily="34" charset="0"/>
            </a:endParaRPr>
          </a:p>
        </p:txBody>
      </p:sp>
      <p:cxnSp>
        <p:nvCxnSpPr>
          <p:cNvPr id="91" name="Straight Connector 90"/>
          <p:cNvCxnSpPr/>
          <p:nvPr/>
        </p:nvCxnSpPr>
        <p:spPr>
          <a:xfrm rot="10800000">
            <a:off x="990601" y="1864525"/>
            <a:ext cx="2819400" cy="158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0800000">
            <a:off x="873371" y="1067356"/>
            <a:ext cx="30128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148"/>
          <p:cNvSpPr txBox="1"/>
          <p:nvPr/>
        </p:nvSpPr>
        <p:spPr>
          <a:xfrm>
            <a:off x="990600" y="1448355"/>
            <a:ext cx="1752599"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dirty="0" smtClean="0">
                <a:latin typeface="+mn-lt"/>
              </a:rPr>
              <a:t>makespan</a:t>
            </a:r>
            <a:endParaRPr lang="en-US" sz="2000" dirty="0">
              <a:latin typeface="+mn-lt"/>
            </a:endParaRPr>
          </a:p>
        </p:txBody>
      </p:sp>
      <p:sp>
        <p:nvSpPr>
          <p:cNvPr id="95" name="TextBox 149"/>
          <p:cNvSpPr txBox="1"/>
          <p:nvPr/>
        </p:nvSpPr>
        <p:spPr>
          <a:xfrm>
            <a:off x="3505201" y="648255"/>
            <a:ext cx="3810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buNone/>
            </a:pPr>
            <a:r>
              <a:rPr lang="el-GR" sz="2000" dirty="0" smtClean="0">
                <a:latin typeface="+mn-lt"/>
              </a:rPr>
              <a:t>Δ</a:t>
            </a:r>
            <a:endParaRPr lang="en-US" sz="2000" dirty="0">
              <a:latin typeface="+mn-lt"/>
            </a:endParaRPr>
          </a:p>
        </p:txBody>
      </p:sp>
      <p:sp>
        <p:nvSpPr>
          <p:cNvPr id="49" name="TextBox 48"/>
          <p:cNvSpPr txBox="1"/>
          <p:nvPr/>
        </p:nvSpPr>
        <p:spPr>
          <a:xfrm>
            <a:off x="304800" y="4450378"/>
            <a:ext cx="3886199" cy="830997"/>
          </a:xfrm>
          <a:prstGeom prst="rect">
            <a:avLst/>
          </a:prstGeom>
          <a:noFill/>
        </p:spPr>
        <p:txBody>
          <a:bodyPr wrap="square" rtlCol="0">
            <a:spAutoFit/>
          </a:bodyPr>
          <a:lstStyle/>
          <a:p>
            <a:pPr algn="ctr"/>
            <a:r>
              <a:rPr lang="en-US" sz="2400" dirty="0" smtClean="0"/>
              <a:t>makespan based on estimated task time</a:t>
            </a:r>
            <a:endParaRPr lang="en-US" sz="2400" dirty="0"/>
          </a:p>
        </p:txBody>
      </p:sp>
      <p:grpSp>
        <p:nvGrpSpPr>
          <p:cNvPr id="51" name="Group 50"/>
          <p:cNvGrpSpPr/>
          <p:nvPr/>
        </p:nvGrpSpPr>
        <p:grpSpPr>
          <a:xfrm>
            <a:off x="4210050" y="673655"/>
            <a:ext cx="4648200" cy="4607720"/>
            <a:chOff x="4210050" y="673655"/>
            <a:chExt cx="4648200" cy="4607720"/>
          </a:xfrm>
        </p:grpSpPr>
        <p:sp>
          <p:nvSpPr>
            <p:cNvPr id="70" name="TextBox 3"/>
            <p:cNvSpPr txBox="1">
              <a:spLocks noChangeArrowheads="1"/>
            </p:cNvSpPr>
            <p:nvPr/>
          </p:nvSpPr>
          <p:spPr bwMode="auto">
            <a:xfrm>
              <a:off x="5105401" y="4050268"/>
              <a:ext cx="1066800" cy="40011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dirty="0" smtClean="0">
                  <a:latin typeface="+mn-lt"/>
                  <a:cs typeface="Arial" pitchFamily="34" charset="0"/>
                </a:rPr>
                <a:t>PE</a:t>
              </a:r>
              <a:r>
                <a:rPr lang="en-US" sz="2000" baseline="-25000" dirty="0" smtClean="0">
                  <a:latin typeface="+mn-lt"/>
                  <a:cs typeface="Arial" pitchFamily="34" charset="0"/>
                </a:rPr>
                <a:t>1,1</a:t>
              </a:r>
              <a:endParaRPr lang="en-US" sz="2000" baseline="-25000" dirty="0">
                <a:latin typeface="+mn-lt"/>
                <a:cs typeface="Arial" pitchFamily="34" charset="0"/>
              </a:endParaRPr>
            </a:p>
          </p:txBody>
        </p:sp>
        <p:sp>
          <p:nvSpPr>
            <p:cNvPr id="71" name="TextBox 4"/>
            <p:cNvSpPr txBox="1">
              <a:spLocks noChangeArrowheads="1"/>
            </p:cNvSpPr>
            <p:nvPr/>
          </p:nvSpPr>
          <p:spPr bwMode="auto">
            <a:xfrm>
              <a:off x="6172201" y="4039155"/>
              <a:ext cx="1143000" cy="40011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dirty="0" smtClean="0">
                  <a:latin typeface="+mn-lt"/>
                  <a:cs typeface="Arial" pitchFamily="34" charset="0"/>
                </a:rPr>
                <a:t>PE</a:t>
              </a:r>
              <a:r>
                <a:rPr lang="en-US" sz="2000" baseline="-25000" dirty="0" smtClean="0">
                  <a:latin typeface="+mn-lt"/>
                  <a:cs typeface="Arial" pitchFamily="34" charset="0"/>
                </a:rPr>
                <a:t>2,1</a:t>
              </a:r>
              <a:endParaRPr lang="en-US" sz="2000" baseline="-25000" dirty="0">
                <a:latin typeface="+mn-lt"/>
                <a:cs typeface="Arial" pitchFamily="34" charset="0"/>
              </a:endParaRPr>
            </a:p>
          </p:txBody>
        </p:sp>
        <p:sp>
          <p:nvSpPr>
            <p:cNvPr id="72" name="TextBox 5"/>
            <p:cNvSpPr txBox="1">
              <a:spLocks noChangeArrowheads="1"/>
            </p:cNvSpPr>
            <p:nvPr/>
          </p:nvSpPr>
          <p:spPr bwMode="auto">
            <a:xfrm>
              <a:off x="7315201" y="4050268"/>
              <a:ext cx="914400" cy="40011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dirty="0" smtClean="0">
                  <a:latin typeface="+mn-lt"/>
                  <a:cs typeface="Arial" pitchFamily="34" charset="0"/>
                </a:rPr>
                <a:t>PE</a:t>
              </a:r>
              <a:r>
                <a:rPr lang="en-US" sz="2000" baseline="-25000" dirty="0" smtClean="0">
                  <a:latin typeface="+mn-lt"/>
                  <a:cs typeface="Arial" pitchFamily="34" charset="0"/>
                </a:rPr>
                <a:t>3,1</a:t>
              </a:r>
              <a:endParaRPr lang="en-US" sz="2000" baseline="-25000" dirty="0">
                <a:latin typeface="+mn-lt"/>
                <a:cs typeface="Arial" pitchFamily="34" charset="0"/>
              </a:endParaRPr>
            </a:p>
          </p:txBody>
        </p:sp>
        <p:cxnSp>
          <p:nvCxnSpPr>
            <p:cNvPr id="73" name="Straight Connector 72"/>
            <p:cNvCxnSpPr/>
            <p:nvPr/>
          </p:nvCxnSpPr>
          <p:spPr>
            <a:xfrm rot="5400000">
              <a:off x="3269975" y="2444237"/>
              <a:ext cx="3212860" cy="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876801" y="4050268"/>
              <a:ext cx="29718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5181601" y="3108086"/>
              <a:ext cx="533400" cy="931069"/>
            </a:xfrm>
            <a:prstGeom prst="rect">
              <a:avLst/>
            </a:prstGeom>
            <a:solidFill>
              <a:srgbClr val="0099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buNone/>
                <a:defRPr/>
              </a:pPr>
              <a:r>
                <a:rPr lang="en-US" sz="2000" dirty="0" smtClean="0">
                  <a:cs typeface="Arial" pitchFamily="34" charset="0"/>
                </a:rPr>
                <a:t>a′</a:t>
              </a:r>
              <a:endParaRPr lang="en-US" sz="2000" dirty="0">
                <a:cs typeface="Arial" pitchFamily="34" charset="0"/>
              </a:endParaRPr>
            </a:p>
          </p:txBody>
        </p:sp>
        <p:sp>
          <p:nvSpPr>
            <p:cNvPr id="76" name="Rectangle 75"/>
            <p:cNvSpPr/>
            <p:nvPr/>
          </p:nvSpPr>
          <p:spPr>
            <a:xfrm>
              <a:off x="7391401" y="1203086"/>
              <a:ext cx="533400" cy="702469"/>
            </a:xfrm>
            <a:prstGeom prst="rect">
              <a:avLst/>
            </a:prstGeom>
            <a:solidFill>
              <a:srgbClr val="0099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buNone/>
                <a:defRPr/>
              </a:pPr>
              <a:r>
                <a:rPr lang="en-US" sz="2000" dirty="0" err="1" smtClean="0">
                  <a:cs typeface="Arial" pitchFamily="34" charset="0"/>
                </a:rPr>
                <a:t>i</a:t>
              </a:r>
              <a:r>
                <a:rPr lang="en-US" sz="2000" dirty="0" smtClean="0">
                  <a:cs typeface="Arial" pitchFamily="34" charset="0"/>
                </a:rPr>
                <a:t>′</a:t>
              </a:r>
              <a:endParaRPr lang="en-US" sz="2000" dirty="0">
                <a:cs typeface="Arial" pitchFamily="34" charset="0"/>
              </a:endParaRPr>
            </a:p>
          </p:txBody>
        </p:sp>
        <p:sp>
          <p:nvSpPr>
            <p:cNvPr id="77" name="Rectangle 76"/>
            <p:cNvSpPr/>
            <p:nvPr/>
          </p:nvSpPr>
          <p:spPr>
            <a:xfrm>
              <a:off x="6248401" y="3447139"/>
              <a:ext cx="533400" cy="603504"/>
            </a:xfrm>
            <a:prstGeom prst="rect">
              <a:avLst/>
            </a:prstGeom>
            <a:solidFill>
              <a:srgbClr val="00206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buNone/>
                <a:defRPr/>
              </a:pPr>
              <a:r>
                <a:rPr lang="en-US" sz="2000" dirty="0" smtClean="0">
                  <a:cs typeface="Arial" pitchFamily="34" charset="0"/>
                </a:rPr>
                <a:t>b′</a:t>
              </a:r>
              <a:endParaRPr lang="en-US" sz="2000" dirty="0">
                <a:cs typeface="Arial" pitchFamily="34" charset="0"/>
              </a:endParaRPr>
            </a:p>
          </p:txBody>
        </p:sp>
        <p:sp>
          <p:nvSpPr>
            <p:cNvPr id="78" name="Rectangle 77"/>
            <p:cNvSpPr/>
            <p:nvPr/>
          </p:nvSpPr>
          <p:spPr>
            <a:xfrm>
              <a:off x="5181601" y="2422286"/>
              <a:ext cx="533400" cy="656749"/>
            </a:xfrm>
            <a:prstGeom prst="rect">
              <a:avLst/>
            </a:prstGeom>
            <a:solidFill>
              <a:srgbClr val="002060"/>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buNone/>
                <a:defRPr/>
              </a:pPr>
              <a:r>
                <a:rPr lang="en-US" sz="2000" dirty="0" smtClean="0">
                  <a:cs typeface="Arial" pitchFamily="34" charset="0"/>
                </a:rPr>
                <a:t>d′</a:t>
              </a:r>
              <a:endParaRPr lang="en-US" sz="2000" dirty="0">
                <a:cs typeface="Arial" pitchFamily="34" charset="0"/>
              </a:endParaRPr>
            </a:p>
          </p:txBody>
        </p:sp>
        <p:sp>
          <p:nvSpPr>
            <p:cNvPr id="79" name="Rectangle 78"/>
            <p:cNvSpPr/>
            <p:nvPr/>
          </p:nvSpPr>
          <p:spPr>
            <a:xfrm>
              <a:off x="5181601" y="1097835"/>
              <a:ext cx="533400" cy="1280160"/>
            </a:xfrm>
            <a:prstGeom prst="rect">
              <a:avLst/>
            </a:prstGeom>
            <a:solidFill>
              <a:srgbClr val="002060"/>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buNone/>
                <a:defRPr/>
              </a:pPr>
              <a:r>
                <a:rPr lang="en-US" sz="2000" dirty="0" smtClean="0">
                  <a:cs typeface="Arial" pitchFamily="34" charset="0"/>
                </a:rPr>
                <a:t>g′</a:t>
              </a:r>
              <a:endParaRPr lang="en-US" sz="2000" dirty="0">
                <a:cs typeface="Arial" pitchFamily="34" charset="0"/>
              </a:endParaRPr>
            </a:p>
          </p:txBody>
        </p:sp>
        <p:sp>
          <p:nvSpPr>
            <p:cNvPr id="80" name="Rectangle 79"/>
            <p:cNvSpPr/>
            <p:nvPr/>
          </p:nvSpPr>
          <p:spPr>
            <a:xfrm>
              <a:off x="6248401" y="1412410"/>
              <a:ext cx="533400" cy="554831"/>
            </a:xfrm>
            <a:prstGeom prst="rect">
              <a:avLst/>
            </a:prstGeom>
            <a:solidFill>
              <a:srgbClr val="00206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buNone/>
                <a:defRPr/>
              </a:pPr>
              <a:r>
                <a:rPr lang="en-US" sz="2000" dirty="0" smtClean="0">
                  <a:cs typeface="Arial" pitchFamily="34" charset="0"/>
                </a:rPr>
                <a:t>h′</a:t>
              </a:r>
              <a:endParaRPr lang="en-US" sz="2000" dirty="0">
                <a:cs typeface="Arial" pitchFamily="34" charset="0"/>
              </a:endParaRPr>
            </a:p>
          </p:txBody>
        </p:sp>
        <p:sp>
          <p:nvSpPr>
            <p:cNvPr id="81" name="Rectangle 80"/>
            <p:cNvSpPr/>
            <p:nvPr/>
          </p:nvSpPr>
          <p:spPr>
            <a:xfrm>
              <a:off x="7391401" y="3124755"/>
              <a:ext cx="533400" cy="914400"/>
            </a:xfrm>
            <a:prstGeom prst="rect">
              <a:avLst/>
            </a:prstGeom>
            <a:solidFill>
              <a:schemeClr val="accent1">
                <a:lumMod val="40000"/>
                <a:lumOff val="6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buNone/>
                <a:defRPr/>
              </a:pPr>
              <a:r>
                <a:rPr lang="en-US" sz="2000" b="1" dirty="0" smtClean="0">
                  <a:solidFill>
                    <a:schemeClr val="tx1"/>
                  </a:solidFill>
                  <a:cs typeface="Arial" pitchFamily="34" charset="0"/>
                </a:rPr>
                <a:t>c</a:t>
              </a:r>
              <a:r>
                <a:rPr lang="en-US" sz="2000" dirty="0" smtClean="0">
                  <a:solidFill>
                    <a:schemeClr val="tx1"/>
                  </a:solidFill>
                  <a:cs typeface="Arial" pitchFamily="34" charset="0"/>
                </a:rPr>
                <a:t>′</a:t>
              </a:r>
              <a:endParaRPr lang="en-US" sz="2000" b="1" dirty="0">
                <a:solidFill>
                  <a:schemeClr val="tx1"/>
                </a:solidFill>
                <a:cs typeface="Arial" pitchFamily="34" charset="0"/>
              </a:endParaRPr>
            </a:p>
          </p:txBody>
        </p:sp>
        <p:cxnSp>
          <p:nvCxnSpPr>
            <p:cNvPr id="82" name="Straight Arrow Connector 81"/>
            <p:cNvCxnSpPr/>
            <p:nvPr/>
          </p:nvCxnSpPr>
          <p:spPr>
            <a:xfrm rot="10800000">
              <a:off x="5715001" y="3277157"/>
              <a:ext cx="533400" cy="169983"/>
            </a:xfrm>
            <a:prstGeom prst="straightConnector1">
              <a:avLst/>
            </a:prstGeom>
            <a:ln>
              <a:solidFill>
                <a:schemeClr val="tx1"/>
              </a:solidFill>
              <a:tailEnd type="arrow"/>
            </a:ln>
          </p:spPr>
          <p:style>
            <a:lnRef idx="2">
              <a:schemeClr val="accent3"/>
            </a:lnRef>
            <a:fillRef idx="0">
              <a:schemeClr val="accent3"/>
            </a:fillRef>
            <a:effectRef idx="1">
              <a:schemeClr val="accent3"/>
            </a:effectRef>
            <a:fontRef idx="minor">
              <a:schemeClr val="tx1"/>
            </a:fontRef>
          </p:style>
        </p:cxnSp>
        <p:cxnSp>
          <p:nvCxnSpPr>
            <p:cNvPr id="83" name="Straight Arrow Connector 82"/>
            <p:cNvCxnSpPr/>
            <p:nvPr/>
          </p:nvCxnSpPr>
          <p:spPr>
            <a:xfrm flipV="1">
              <a:off x="5715001" y="2819955"/>
              <a:ext cx="533400" cy="293687"/>
            </a:xfrm>
            <a:prstGeom prst="straightConnector1">
              <a:avLst/>
            </a:prstGeom>
            <a:ln>
              <a:solidFill>
                <a:schemeClr val="tx1"/>
              </a:solidFill>
              <a:prstDash val="sysDot"/>
              <a:tailEnd type="arrow"/>
            </a:ln>
          </p:spPr>
          <p:style>
            <a:lnRef idx="2">
              <a:schemeClr val="accent2"/>
            </a:lnRef>
            <a:fillRef idx="0">
              <a:schemeClr val="accent2"/>
            </a:fillRef>
            <a:effectRef idx="1">
              <a:schemeClr val="accent2"/>
            </a:effectRef>
            <a:fontRef idx="minor">
              <a:schemeClr val="tx1"/>
            </a:fontRef>
          </p:style>
        </p:cxnSp>
        <p:sp>
          <p:nvSpPr>
            <p:cNvPr id="84" name="TextBox 23"/>
            <p:cNvSpPr txBox="1">
              <a:spLocks noChangeArrowheads="1"/>
            </p:cNvSpPr>
            <p:nvPr/>
          </p:nvSpPr>
          <p:spPr bwMode="auto">
            <a:xfrm rot="-5400000">
              <a:off x="3440907" y="2142063"/>
              <a:ext cx="2479675" cy="400110"/>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a:latin typeface="+mn-lt"/>
                  <a:cs typeface="Arial" pitchFamily="34" charset="0"/>
                </a:rPr>
                <a:t>completion time</a:t>
              </a:r>
            </a:p>
          </p:txBody>
        </p:sp>
        <p:cxnSp>
          <p:nvCxnSpPr>
            <p:cNvPr id="85" name="Straight Arrow Connector 84"/>
            <p:cNvCxnSpPr/>
            <p:nvPr/>
          </p:nvCxnSpPr>
          <p:spPr>
            <a:xfrm flipV="1">
              <a:off x="5715001" y="1981755"/>
              <a:ext cx="533400" cy="457204"/>
            </a:xfrm>
            <a:prstGeom prst="straightConnector1">
              <a:avLst/>
            </a:prstGeom>
            <a:ln>
              <a:solidFill>
                <a:schemeClr val="tx1"/>
              </a:solidFill>
              <a:tailEnd type="arrow"/>
            </a:ln>
          </p:spPr>
          <p:style>
            <a:lnRef idx="2">
              <a:schemeClr val="accent3"/>
            </a:lnRef>
            <a:fillRef idx="0">
              <a:schemeClr val="accent3"/>
            </a:fillRef>
            <a:effectRef idx="1">
              <a:schemeClr val="accent3"/>
            </a:effectRef>
            <a:fontRef idx="minor">
              <a:schemeClr val="tx1"/>
            </a:fontRef>
          </p:style>
        </p:cxnSp>
        <p:sp>
          <p:nvSpPr>
            <p:cNvPr id="87" name="Rectangle 86"/>
            <p:cNvSpPr/>
            <p:nvPr/>
          </p:nvSpPr>
          <p:spPr>
            <a:xfrm>
              <a:off x="7391401" y="2210355"/>
              <a:ext cx="533400" cy="914400"/>
            </a:xfrm>
            <a:prstGeom prst="rect">
              <a:avLst/>
            </a:prstGeom>
            <a:solidFill>
              <a:schemeClr val="accent1">
                <a:lumMod val="40000"/>
                <a:lumOff val="6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buNone/>
                <a:defRPr/>
              </a:pPr>
              <a:r>
                <a:rPr lang="en-US" sz="2000" b="1" dirty="0" smtClean="0">
                  <a:solidFill>
                    <a:schemeClr val="tx1"/>
                  </a:solidFill>
                  <a:cs typeface="Arial" pitchFamily="34" charset="0"/>
                </a:rPr>
                <a:t>f</a:t>
              </a:r>
              <a:r>
                <a:rPr lang="en-US" sz="2000" dirty="0" smtClean="0">
                  <a:solidFill>
                    <a:schemeClr val="tx1"/>
                  </a:solidFill>
                  <a:cs typeface="Arial" pitchFamily="34" charset="0"/>
                </a:rPr>
                <a:t>′</a:t>
              </a:r>
              <a:endParaRPr lang="en-US" sz="2000" b="1" dirty="0">
                <a:solidFill>
                  <a:schemeClr val="tx1"/>
                </a:solidFill>
                <a:cs typeface="Arial" pitchFamily="34" charset="0"/>
              </a:endParaRPr>
            </a:p>
          </p:txBody>
        </p:sp>
        <p:sp>
          <p:nvSpPr>
            <p:cNvPr id="89" name="Rectangle 88"/>
            <p:cNvSpPr>
              <a:spLocks noChangeAspect="1"/>
            </p:cNvSpPr>
            <p:nvPr/>
          </p:nvSpPr>
          <p:spPr>
            <a:xfrm>
              <a:off x="6248401" y="2456540"/>
              <a:ext cx="533400" cy="356616"/>
            </a:xfrm>
            <a:prstGeom prst="rect">
              <a:avLst/>
            </a:prstGeom>
            <a:solidFill>
              <a:srgbClr val="0099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buNone/>
                <a:defRPr/>
              </a:pPr>
              <a:r>
                <a:rPr lang="en-US" sz="2000" dirty="0" smtClean="0">
                  <a:cs typeface="Arial" pitchFamily="34" charset="0"/>
                </a:rPr>
                <a:t>e′</a:t>
              </a:r>
              <a:endParaRPr lang="en-US" sz="2000" dirty="0">
                <a:cs typeface="Arial" pitchFamily="34" charset="0"/>
              </a:endParaRPr>
            </a:p>
          </p:txBody>
        </p:sp>
        <p:cxnSp>
          <p:nvCxnSpPr>
            <p:cNvPr id="90" name="Straight Arrow Connector 89"/>
            <p:cNvCxnSpPr/>
            <p:nvPr/>
          </p:nvCxnSpPr>
          <p:spPr>
            <a:xfrm flipV="1">
              <a:off x="6781801" y="1905555"/>
              <a:ext cx="609600" cy="533399"/>
            </a:xfrm>
            <a:prstGeom prst="straightConnector1">
              <a:avLst/>
            </a:prstGeom>
            <a:ln>
              <a:solidFill>
                <a:schemeClr val="tx1"/>
              </a:solidFill>
              <a:prstDash val="sysDot"/>
              <a:tailEnd type="arrow"/>
            </a:ln>
          </p:spPr>
          <p:style>
            <a:lnRef idx="2">
              <a:schemeClr val="accent2"/>
            </a:lnRef>
            <a:fillRef idx="0">
              <a:schemeClr val="accent2"/>
            </a:fillRef>
            <a:effectRef idx="1">
              <a:schemeClr val="accent2"/>
            </a:effectRef>
            <a:fontRef idx="minor">
              <a:schemeClr val="tx1"/>
            </a:fontRef>
          </p:style>
        </p:cxnSp>
        <p:cxnSp>
          <p:nvCxnSpPr>
            <p:cNvPr id="92" name="Straight Connector 91"/>
            <p:cNvCxnSpPr/>
            <p:nvPr/>
          </p:nvCxnSpPr>
          <p:spPr>
            <a:xfrm rot="10800000">
              <a:off x="5064371" y="1067356"/>
              <a:ext cx="30128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150"/>
            <p:cNvSpPr txBox="1"/>
            <p:nvPr/>
          </p:nvSpPr>
          <p:spPr>
            <a:xfrm>
              <a:off x="7543801" y="673655"/>
              <a:ext cx="3810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buNone/>
              </a:pPr>
              <a:r>
                <a:rPr lang="el-GR" sz="2000" dirty="0" smtClean="0">
                  <a:latin typeface="+mn-lt"/>
                </a:rPr>
                <a:t>Δ</a:t>
              </a:r>
              <a:endParaRPr lang="en-US" sz="2000" dirty="0">
                <a:latin typeface="+mn-lt"/>
              </a:endParaRPr>
            </a:p>
          </p:txBody>
        </p:sp>
        <p:sp>
          <p:nvSpPr>
            <p:cNvPr id="50" name="TextBox 49"/>
            <p:cNvSpPr txBox="1"/>
            <p:nvPr/>
          </p:nvSpPr>
          <p:spPr>
            <a:xfrm>
              <a:off x="4210050" y="4450378"/>
              <a:ext cx="4648200" cy="830997"/>
            </a:xfrm>
            <a:prstGeom prst="rect">
              <a:avLst/>
            </a:prstGeom>
            <a:noFill/>
          </p:spPr>
          <p:txBody>
            <a:bodyPr wrap="square" rtlCol="0">
              <a:spAutoFit/>
            </a:bodyPr>
            <a:lstStyle/>
            <a:p>
              <a:pPr algn="ctr"/>
              <a:r>
                <a:rPr lang="en-US" sz="2400" dirty="0" smtClean="0"/>
                <a:t>makespan when task </a:t>
              </a:r>
              <a:br>
                <a:rPr lang="en-US" sz="2400" dirty="0" smtClean="0"/>
              </a:br>
              <a:r>
                <a:rPr lang="en-US" sz="2400" dirty="0" smtClean="0"/>
                <a:t>times = </a:t>
              </a:r>
              <a:r>
                <a:rPr lang="el-GR" sz="2400" dirty="0" smtClean="0"/>
                <a:t>ρ</a:t>
              </a:r>
              <a:r>
                <a:rPr lang="en-US" sz="2400" dirty="0" smtClean="0"/>
                <a:t> </a:t>
              </a:r>
              <a:r>
                <a:rPr lang="en-US" sz="2400" b="1" dirty="0" smtClean="0"/>
                <a:t>∙</a:t>
              </a:r>
              <a:r>
                <a:rPr lang="en-US" sz="2400" dirty="0" smtClean="0"/>
                <a:t> estimated task time</a:t>
              </a:r>
              <a:endParaRPr lang="en-US" sz="24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Related Work</a:t>
            </a:r>
            <a:endParaRPr lang="en-US" dirty="0"/>
          </a:p>
        </p:txBody>
      </p:sp>
      <p:sp>
        <p:nvSpPr>
          <p:cNvPr id="6" name="Content Placeholder 5"/>
          <p:cNvSpPr>
            <a:spLocks noGrp="1"/>
          </p:cNvSpPr>
          <p:nvPr>
            <p:ph idx="1"/>
          </p:nvPr>
        </p:nvSpPr>
        <p:spPr/>
        <p:txBody>
          <a:bodyPr/>
          <a:lstStyle/>
          <a:p>
            <a:r>
              <a:rPr lang="en-US" dirty="0" smtClean="0"/>
              <a:t>significant amount of research </a:t>
            </a:r>
          </a:p>
          <a:p>
            <a:pPr lvl="1"/>
            <a:r>
              <a:rPr lang="en-US" dirty="0" smtClean="0"/>
              <a:t>assign a DAG to a heterogeneous computing system</a:t>
            </a:r>
          </a:p>
          <a:p>
            <a:pPr lvl="2"/>
            <a:r>
              <a:rPr lang="en-US" dirty="0" smtClean="0"/>
              <a:t>several critical path heuristics</a:t>
            </a:r>
          </a:p>
          <a:p>
            <a:pPr lvl="1"/>
            <a:r>
              <a:rPr lang="en-US" dirty="0" smtClean="0"/>
              <a:t>robustness in resource </a:t>
            </a:r>
            <a:r>
              <a:rPr lang="en-US" dirty="0" smtClean="0"/>
              <a:t>allocation</a:t>
            </a:r>
          </a:p>
          <a:p>
            <a:pPr lvl="1"/>
            <a:r>
              <a:rPr lang="en-US" dirty="0" smtClean="0"/>
              <a:t>our research considers the robustness of the</a:t>
            </a:r>
            <a:br>
              <a:rPr lang="en-US" dirty="0" smtClean="0"/>
            </a:br>
            <a:r>
              <a:rPr lang="en-US" dirty="0" smtClean="0"/>
              <a:t>allocation in DAGs</a:t>
            </a:r>
            <a:endParaRPr lang="en-US" dirty="0" smtClean="0"/>
          </a:p>
          <a:p>
            <a:r>
              <a:rPr lang="en-US" dirty="0" smtClean="0"/>
              <a:t>two heuristics for minimization of makespan from literature were adapted to this paper</a:t>
            </a:r>
          </a:p>
          <a:p>
            <a:pPr lvl="1"/>
            <a:r>
              <a:rPr lang="en-US" dirty="0" smtClean="0"/>
              <a:t>heuristics originally meant to minimize makespan</a:t>
            </a:r>
          </a:p>
          <a:p>
            <a:pPr lvl="1"/>
            <a:r>
              <a:rPr lang="en-US" dirty="0" smtClean="0"/>
              <a:t>adapted heuristics can handle memory, satellite data placement, and </a:t>
            </a:r>
            <a:r>
              <a:rPr lang="en-US" dirty="0" smtClean="0"/>
              <a:t>robustness</a:t>
            </a:r>
          </a:p>
          <a:p>
            <a:r>
              <a:rPr lang="en-US" dirty="0" smtClean="0"/>
              <a:t>Dynamic </a:t>
            </a:r>
            <a:r>
              <a:rPr lang="en-US" dirty="0" smtClean="0"/>
              <a:t>Available Tasks Critical Path (DATCP</a:t>
            </a:r>
            <a:r>
              <a:rPr lang="en-US" dirty="0" smtClean="0"/>
              <a:t>) heuristic</a:t>
            </a:r>
            <a:endParaRPr lang="en-US" dirty="0" smtClean="0"/>
          </a:p>
          <a:p>
            <a:pPr lvl="2"/>
            <a:r>
              <a:rPr lang="en-US" dirty="0" smtClean="0"/>
              <a:t>will be explained today</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22B7BEF2-55D6-4BCF-8588-7C39B66E4766}" type="slidenum">
              <a:rPr lang="ko-KR" altLang="en-US" smtClean="0"/>
              <a:pPr/>
              <a:t>14</a:t>
            </a:fld>
            <a:endParaRPr lang="en-US" altLang="ko-K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31838"/>
          </a:xfrm>
        </p:spPr>
        <p:txBody>
          <a:bodyPr/>
          <a:lstStyle/>
          <a:p>
            <a:r>
              <a:rPr lang="en-US" dirty="0" smtClean="0"/>
              <a:t>Dynamic Available Tasks Critical Path (DATCP)</a:t>
            </a:r>
            <a:endParaRPr lang="en-US" dirty="0"/>
          </a:p>
        </p:txBody>
      </p:sp>
      <p:sp>
        <p:nvSpPr>
          <p:cNvPr id="3" name="Content Placeholder 2"/>
          <p:cNvSpPr>
            <a:spLocks noGrp="1"/>
          </p:cNvSpPr>
          <p:nvPr>
            <p:ph idx="1"/>
          </p:nvPr>
        </p:nvSpPr>
        <p:spPr>
          <a:xfrm>
            <a:off x="12700" y="695325"/>
            <a:ext cx="9131300" cy="6162675"/>
          </a:xfrm>
        </p:spPr>
        <p:txBody>
          <a:bodyPr/>
          <a:lstStyle/>
          <a:p>
            <a:pPr marL="457200" indent="-457200">
              <a:buNone/>
            </a:pPr>
            <a:r>
              <a:rPr lang="en-US" u="sng" dirty="0" smtClean="0">
                <a:solidFill>
                  <a:srgbClr val="FF0000"/>
                </a:solidFill>
              </a:rPr>
              <a:t>outline</a:t>
            </a:r>
          </a:p>
          <a:p>
            <a:pPr marL="457200" indent="-457200">
              <a:buSzPct val="100000"/>
              <a:buFont typeface="+mj-lt"/>
              <a:buAutoNum type="arabicPeriod"/>
            </a:pPr>
            <a:r>
              <a:rPr lang="en-US" b="1" dirty="0" smtClean="0">
                <a:solidFill>
                  <a:srgbClr val="FF0000"/>
                </a:solidFill>
              </a:rPr>
              <a:t>calculate the critical path</a:t>
            </a:r>
            <a:br>
              <a:rPr lang="en-US" b="1" dirty="0" smtClean="0">
                <a:solidFill>
                  <a:srgbClr val="FF0000"/>
                </a:solidFill>
              </a:rPr>
            </a:br>
            <a:r>
              <a:rPr lang="en-US" b="1" dirty="0" smtClean="0">
                <a:solidFill>
                  <a:srgbClr val="FF0000"/>
                </a:solidFill>
              </a:rPr>
              <a:t> for each application</a:t>
            </a:r>
          </a:p>
          <a:p>
            <a:pPr marL="971550" lvl="1" indent="-457200">
              <a:spcAft>
                <a:spcPts val="600"/>
              </a:spcAft>
              <a:buSzPct val="100000"/>
            </a:pPr>
            <a:r>
              <a:rPr lang="en-US" dirty="0" smtClean="0"/>
              <a:t>for each task, from</a:t>
            </a:r>
            <a:br>
              <a:rPr lang="en-US" dirty="0" smtClean="0"/>
            </a:br>
            <a:r>
              <a:rPr lang="en-US" dirty="0" smtClean="0"/>
              <a:t>  </a:t>
            </a:r>
            <a:r>
              <a:rPr lang="en-US" i="1" dirty="0" err="1" smtClean="0"/>
              <a:t>t</a:t>
            </a:r>
            <a:r>
              <a:rPr lang="en-US" i="1" baseline="-25000" dirty="0" err="1" smtClean="0"/>
              <a:t>exit</a:t>
            </a:r>
            <a:r>
              <a:rPr lang="en-US" dirty="0" smtClean="0"/>
              <a:t> to </a:t>
            </a:r>
            <a:r>
              <a:rPr lang="en-US" i="1" dirty="0" err="1" smtClean="0"/>
              <a:t>t</a:t>
            </a:r>
            <a:r>
              <a:rPr lang="en-US" i="1" baseline="-25000" dirty="0" err="1" smtClean="0"/>
              <a:t>entry</a:t>
            </a:r>
            <a:endParaRPr lang="en-US" i="1" baseline="-25000" dirty="0" smtClean="0"/>
          </a:p>
          <a:p>
            <a:pPr lvl="2"/>
            <a:r>
              <a:rPr lang="en-US" dirty="0" smtClean="0"/>
              <a:t>edge labels are average </a:t>
            </a:r>
            <a:br>
              <a:rPr lang="en-US" dirty="0" smtClean="0"/>
            </a:br>
            <a:r>
              <a:rPr lang="en-US" dirty="0" smtClean="0"/>
              <a:t>transfer time/byte between</a:t>
            </a:r>
            <a:br>
              <a:rPr lang="en-US" dirty="0" smtClean="0"/>
            </a:br>
            <a:r>
              <a:rPr lang="en-US" dirty="0" smtClean="0"/>
              <a:t>any two nodes </a:t>
            </a:r>
            <a:r>
              <a:rPr lang="en-US" b="1" dirty="0" smtClean="0"/>
              <a:t>∙</a:t>
            </a:r>
            <a:r>
              <a:rPr lang="en-US" dirty="0" smtClean="0"/>
              <a:t> data size</a:t>
            </a:r>
          </a:p>
          <a:p>
            <a:pPr lvl="2"/>
            <a:r>
              <a:rPr lang="en-US" dirty="0" smtClean="0"/>
              <a:t>determine the maximum </a:t>
            </a:r>
            <a:br>
              <a:rPr lang="en-US" dirty="0" smtClean="0"/>
            </a:br>
            <a:r>
              <a:rPr lang="en-US" dirty="0" smtClean="0"/>
              <a:t>time from any successor</a:t>
            </a:r>
            <a:br>
              <a:rPr lang="en-US" dirty="0" smtClean="0"/>
            </a:br>
            <a:r>
              <a:rPr lang="en-US" dirty="0" smtClean="0"/>
              <a:t> (child) node to the </a:t>
            </a:r>
            <a:r>
              <a:rPr lang="en-US" i="1" dirty="0" err="1" smtClean="0"/>
              <a:t>t</a:t>
            </a:r>
            <a:r>
              <a:rPr lang="en-US" i="1" baseline="-25000" dirty="0" err="1" smtClean="0"/>
              <a:t>exit</a:t>
            </a:r>
            <a:r>
              <a:rPr lang="en-US" sz="1200" i="1" dirty="0" smtClean="0"/>
              <a:t> </a:t>
            </a:r>
            <a:r>
              <a:rPr lang="en-US" sz="1200" dirty="0" smtClean="0"/>
              <a:t> </a:t>
            </a:r>
            <a:r>
              <a:rPr lang="en-US" dirty="0" smtClean="0"/>
              <a:t>(</a:t>
            </a:r>
            <a:r>
              <a:rPr lang="en-US" i="1" dirty="0" err="1" smtClean="0"/>
              <a:t>max</a:t>
            </a:r>
            <a:r>
              <a:rPr lang="en-US" i="1" baseline="-25000" dirty="0" err="1" smtClean="0"/>
              <a:t>time</a:t>
            </a:r>
            <a:r>
              <a:rPr lang="en-US" dirty="0" smtClean="0"/>
              <a:t>)</a:t>
            </a:r>
          </a:p>
          <a:p>
            <a:pPr lvl="2"/>
            <a:r>
              <a:rPr lang="en-US" dirty="0" smtClean="0"/>
              <a:t>critical path value is the sum </a:t>
            </a:r>
            <a:br>
              <a:rPr lang="en-US" dirty="0" smtClean="0"/>
            </a:br>
            <a:r>
              <a:rPr lang="en-US" dirty="0" smtClean="0"/>
              <a:t>of task data and satellite data</a:t>
            </a:r>
            <a:br>
              <a:rPr lang="en-US" dirty="0" smtClean="0"/>
            </a:br>
            <a:r>
              <a:rPr lang="en-US" dirty="0" smtClean="0"/>
              <a:t> transfer times, </a:t>
            </a:r>
            <a:r>
              <a:rPr lang="en-US" i="1" dirty="0" err="1" smtClean="0"/>
              <a:t>max</a:t>
            </a:r>
            <a:r>
              <a:rPr lang="en-US" i="1" baseline="-25000" dirty="0" err="1" smtClean="0"/>
              <a:t>time</a:t>
            </a:r>
            <a:r>
              <a:rPr lang="en-US" dirty="0" smtClean="0"/>
              <a:t>, and</a:t>
            </a:r>
            <a:br>
              <a:rPr lang="en-US" dirty="0" smtClean="0"/>
            </a:br>
            <a:r>
              <a:rPr lang="en-US" dirty="0" smtClean="0"/>
              <a:t> average execution time of </a:t>
            </a:r>
            <a:r>
              <a:rPr lang="en-US" i="1" dirty="0" err="1" smtClean="0"/>
              <a:t>t</a:t>
            </a:r>
            <a:r>
              <a:rPr lang="en-US" i="1" baseline="-25000" dirty="0" err="1" smtClean="0"/>
              <a:t>i</a:t>
            </a:r>
            <a:endParaRPr lang="en-US" i="1" dirty="0" smtClean="0"/>
          </a:p>
          <a:p>
            <a:pPr marL="457200" indent="-4572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45A7539-6E7B-4BBD-A1DB-56072BF6878F}" type="slidenum">
              <a:rPr lang="ko-KR" altLang="en-US" smtClean="0"/>
              <a:pPr/>
              <a:t>15</a:t>
            </a:fld>
            <a:endParaRPr lang="en-US" altLang="ko-KR"/>
          </a:p>
        </p:txBody>
      </p:sp>
      <p:sp>
        <p:nvSpPr>
          <p:cNvPr id="5" name="Oval 4"/>
          <p:cNvSpPr/>
          <p:nvPr/>
        </p:nvSpPr>
        <p:spPr>
          <a:xfrm>
            <a:off x="6591300" y="924720"/>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dirty="0" smtClean="0">
              <a:solidFill>
                <a:schemeClr val="tx1"/>
              </a:solidFill>
              <a:latin typeface="Arial" pitchFamily="34" charset="0"/>
              <a:cs typeface="Arial" pitchFamily="34" charset="0"/>
            </a:endParaRPr>
          </a:p>
        </p:txBody>
      </p:sp>
      <p:sp>
        <p:nvSpPr>
          <p:cNvPr id="6" name="Oval 5"/>
          <p:cNvSpPr/>
          <p:nvPr/>
        </p:nvSpPr>
        <p:spPr>
          <a:xfrm>
            <a:off x="5189220" y="2341246"/>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400" dirty="0" smtClean="0">
                <a:solidFill>
                  <a:schemeClr val="tx1"/>
                </a:solidFill>
                <a:latin typeface="Arial" pitchFamily="34" charset="0"/>
                <a:cs typeface="Arial" pitchFamily="34" charset="0"/>
              </a:rPr>
              <a:t> </a:t>
            </a:r>
            <a:endParaRPr lang="en-US" sz="2400" dirty="0">
              <a:solidFill>
                <a:schemeClr val="tx1"/>
              </a:solidFill>
              <a:latin typeface="Arial" pitchFamily="34" charset="0"/>
              <a:cs typeface="Arial" pitchFamily="34" charset="0"/>
            </a:endParaRPr>
          </a:p>
        </p:txBody>
      </p:sp>
      <p:sp>
        <p:nvSpPr>
          <p:cNvPr id="7" name="Oval 6"/>
          <p:cNvSpPr/>
          <p:nvPr/>
        </p:nvSpPr>
        <p:spPr>
          <a:xfrm>
            <a:off x="6591300" y="2341246"/>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dirty="0" smtClean="0">
              <a:solidFill>
                <a:schemeClr val="tx1"/>
              </a:solidFill>
              <a:latin typeface="Arial" pitchFamily="34" charset="0"/>
              <a:cs typeface="Arial" pitchFamily="34" charset="0"/>
            </a:endParaRPr>
          </a:p>
          <a:p>
            <a:pPr algn="ctr">
              <a:buNone/>
            </a:pPr>
            <a:r>
              <a:rPr lang="en-US" sz="2400" dirty="0" smtClean="0">
                <a:solidFill>
                  <a:schemeClr val="tx1"/>
                </a:solidFill>
                <a:latin typeface="Arial" pitchFamily="34" charset="0"/>
                <a:cs typeface="Arial" pitchFamily="34" charset="0"/>
              </a:rPr>
              <a:t> </a:t>
            </a:r>
          </a:p>
        </p:txBody>
      </p:sp>
      <p:sp>
        <p:nvSpPr>
          <p:cNvPr id="8" name="Oval 7"/>
          <p:cNvSpPr/>
          <p:nvPr/>
        </p:nvSpPr>
        <p:spPr>
          <a:xfrm>
            <a:off x="8008620" y="2341246"/>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400" dirty="0" smtClean="0">
                <a:solidFill>
                  <a:schemeClr val="tx1"/>
                </a:solidFill>
                <a:latin typeface="Arial" pitchFamily="34" charset="0"/>
                <a:cs typeface="Arial" pitchFamily="34" charset="0"/>
              </a:rPr>
              <a:t> </a:t>
            </a:r>
          </a:p>
        </p:txBody>
      </p:sp>
      <p:cxnSp>
        <p:nvCxnSpPr>
          <p:cNvPr id="9" name="Straight Arrow Connector 8"/>
          <p:cNvCxnSpPr>
            <a:stCxn id="5" idx="2"/>
            <a:endCxn id="6" idx="0"/>
          </p:cNvCxnSpPr>
          <p:nvPr/>
        </p:nvCxnSpPr>
        <p:spPr>
          <a:xfrm rot="10800000" flipV="1">
            <a:off x="5737860" y="1473360"/>
            <a:ext cx="853440" cy="8678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4"/>
            <a:endCxn id="7" idx="0"/>
          </p:cNvCxnSpPr>
          <p:nvPr/>
        </p:nvCxnSpPr>
        <p:spPr>
          <a:xfrm rot="5400000">
            <a:off x="6980317" y="2181623"/>
            <a:ext cx="319246" cy="1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6"/>
            <a:endCxn id="8" idx="0"/>
          </p:cNvCxnSpPr>
          <p:nvPr/>
        </p:nvCxnSpPr>
        <p:spPr>
          <a:xfrm>
            <a:off x="7688580" y="1473360"/>
            <a:ext cx="868680" cy="8678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753100" y="4048920"/>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000" dirty="0">
              <a:solidFill>
                <a:schemeClr val="tx1"/>
              </a:solidFill>
              <a:latin typeface="Arial" pitchFamily="34" charset="0"/>
              <a:cs typeface="Arial" pitchFamily="34" charset="0"/>
            </a:endParaRPr>
          </a:p>
        </p:txBody>
      </p:sp>
      <p:sp>
        <p:nvSpPr>
          <p:cNvPr id="13" name="Oval 12"/>
          <p:cNvSpPr/>
          <p:nvPr/>
        </p:nvSpPr>
        <p:spPr>
          <a:xfrm>
            <a:off x="7475220" y="4048920"/>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buNone/>
            </a:pPr>
            <a:endParaRPr lang="en-US" sz="2400" dirty="0" smtClean="0">
              <a:solidFill>
                <a:schemeClr val="tx1"/>
              </a:solidFill>
              <a:latin typeface="Arial" pitchFamily="34" charset="0"/>
              <a:cs typeface="Arial" pitchFamily="34" charset="0"/>
            </a:endParaRPr>
          </a:p>
        </p:txBody>
      </p:sp>
      <p:cxnSp>
        <p:nvCxnSpPr>
          <p:cNvPr id="14" name="Straight Arrow Connector 13"/>
          <p:cNvCxnSpPr>
            <a:stCxn id="6" idx="4"/>
            <a:endCxn id="12" idx="0"/>
          </p:cNvCxnSpPr>
          <p:nvPr/>
        </p:nvCxnSpPr>
        <p:spPr>
          <a:xfrm rot="16200000" flipH="1">
            <a:off x="5714603" y="3461783"/>
            <a:ext cx="610394" cy="5638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4"/>
            <a:endCxn id="12" idx="0"/>
          </p:cNvCxnSpPr>
          <p:nvPr/>
        </p:nvCxnSpPr>
        <p:spPr>
          <a:xfrm rot="5400000">
            <a:off x="6415643" y="3324623"/>
            <a:ext cx="610394"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4"/>
            <a:endCxn id="13" idx="0"/>
          </p:cNvCxnSpPr>
          <p:nvPr/>
        </p:nvCxnSpPr>
        <p:spPr>
          <a:xfrm rot="16200000" flipH="1">
            <a:off x="7276703" y="3301763"/>
            <a:ext cx="610394" cy="8839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4"/>
            <a:endCxn id="13" idx="0"/>
          </p:cNvCxnSpPr>
          <p:nvPr/>
        </p:nvCxnSpPr>
        <p:spPr>
          <a:xfrm rot="5400000">
            <a:off x="7985363" y="3477023"/>
            <a:ext cx="610394"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667500" y="5694840"/>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dirty="0" smtClean="0">
              <a:solidFill>
                <a:schemeClr val="tx1"/>
              </a:solidFill>
              <a:latin typeface="Arial" pitchFamily="34" charset="0"/>
              <a:cs typeface="Arial" pitchFamily="34" charset="0"/>
            </a:endParaRPr>
          </a:p>
          <a:p>
            <a:pPr algn="ctr"/>
            <a:endParaRPr lang="en-US" sz="2000" dirty="0" smtClean="0">
              <a:solidFill>
                <a:schemeClr val="tx1"/>
              </a:solidFill>
              <a:latin typeface="Arial" pitchFamily="34" charset="0"/>
              <a:cs typeface="Arial" pitchFamily="34" charset="0"/>
            </a:endParaRPr>
          </a:p>
        </p:txBody>
      </p:sp>
      <p:cxnSp>
        <p:nvCxnSpPr>
          <p:cNvPr id="19" name="Straight Arrow Connector 18"/>
          <p:cNvCxnSpPr>
            <a:stCxn id="12" idx="4"/>
            <a:endCxn id="18" idx="0"/>
          </p:cNvCxnSpPr>
          <p:nvPr/>
        </p:nvCxnSpPr>
        <p:spPr>
          <a:xfrm rot="16200000" flipH="1">
            <a:off x="6484620" y="4963320"/>
            <a:ext cx="548640" cy="914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4"/>
            <a:endCxn id="18" idx="0"/>
          </p:cNvCxnSpPr>
          <p:nvPr/>
        </p:nvCxnSpPr>
        <p:spPr>
          <a:xfrm rot="5400000">
            <a:off x="7345680" y="5016660"/>
            <a:ext cx="548640" cy="8077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53100" y="16105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8</a:t>
            </a:r>
            <a:endParaRPr lang="en-US" sz="2000" dirty="0">
              <a:latin typeface="Arial" pitchFamily="34" charset="0"/>
              <a:cs typeface="Arial" pitchFamily="34" charset="0"/>
            </a:endParaRPr>
          </a:p>
        </p:txBody>
      </p:sp>
      <p:sp>
        <p:nvSpPr>
          <p:cNvPr id="22" name="TextBox 21"/>
          <p:cNvSpPr txBox="1"/>
          <p:nvPr/>
        </p:nvSpPr>
        <p:spPr>
          <a:xfrm>
            <a:off x="6743700" y="1991520"/>
            <a:ext cx="381000" cy="400110"/>
          </a:xfrm>
          <a:prstGeom prst="rect">
            <a:avLst/>
          </a:prstGeom>
          <a:noFill/>
        </p:spPr>
        <p:txBody>
          <a:bodyPr wrap="square" rtlCol="0">
            <a:spAutoFit/>
          </a:bodyPr>
          <a:lstStyle/>
          <a:p>
            <a:r>
              <a:rPr lang="en-US" sz="2000" dirty="0">
                <a:latin typeface="Arial" pitchFamily="34" charset="0"/>
                <a:cs typeface="Arial" pitchFamily="34" charset="0"/>
              </a:rPr>
              <a:t>7</a:t>
            </a:r>
          </a:p>
        </p:txBody>
      </p:sp>
      <p:sp>
        <p:nvSpPr>
          <p:cNvPr id="23" name="TextBox 22"/>
          <p:cNvSpPr txBox="1"/>
          <p:nvPr/>
        </p:nvSpPr>
        <p:spPr>
          <a:xfrm>
            <a:off x="8267700" y="17629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6</a:t>
            </a:r>
            <a:endParaRPr lang="en-US" sz="2000" dirty="0">
              <a:latin typeface="Arial" pitchFamily="34" charset="0"/>
              <a:cs typeface="Arial" pitchFamily="34" charset="0"/>
            </a:endParaRPr>
          </a:p>
        </p:txBody>
      </p:sp>
      <p:sp>
        <p:nvSpPr>
          <p:cNvPr id="24" name="TextBox 23"/>
          <p:cNvSpPr txBox="1"/>
          <p:nvPr/>
        </p:nvSpPr>
        <p:spPr>
          <a:xfrm>
            <a:off x="5676900" y="35917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3</a:t>
            </a:r>
            <a:endParaRPr lang="en-US" sz="2000" dirty="0">
              <a:latin typeface="Arial" pitchFamily="34" charset="0"/>
              <a:cs typeface="Arial" pitchFamily="34" charset="0"/>
            </a:endParaRPr>
          </a:p>
        </p:txBody>
      </p:sp>
      <p:sp>
        <p:nvSpPr>
          <p:cNvPr id="25" name="TextBox 24"/>
          <p:cNvSpPr txBox="1"/>
          <p:nvPr/>
        </p:nvSpPr>
        <p:spPr>
          <a:xfrm>
            <a:off x="6438900" y="34393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5</a:t>
            </a:r>
            <a:endParaRPr lang="en-US" sz="2000" dirty="0">
              <a:latin typeface="Arial" pitchFamily="34" charset="0"/>
              <a:cs typeface="Arial" pitchFamily="34" charset="0"/>
            </a:endParaRPr>
          </a:p>
        </p:txBody>
      </p:sp>
      <p:sp>
        <p:nvSpPr>
          <p:cNvPr id="26" name="TextBox 25"/>
          <p:cNvSpPr txBox="1"/>
          <p:nvPr/>
        </p:nvSpPr>
        <p:spPr>
          <a:xfrm>
            <a:off x="7505700" y="34393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8</a:t>
            </a:r>
            <a:endParaRPr lang="en-US" sz="2000" dirty="0">
              <a:latin typeface="Arial" pitchFamily="34" charset="0"/>
              <a:cs typeface="Arial" pitchFamily="34" charset="0"/>
            </a:endParaRPr>
          </a:p>
        </p:txBody>
      </p:sp>
      <p:sp>
        <p:nvSpPr>
          <p:cNvPr id="27" name="TextBox 26"/>
          <p:cNvSpPr txBox="1"/>
          <p:nvPr/>
        </p:nvSpPr>
        <p:spPr>
          <a:xfrm>
            <a:off x="8343900" y="3591720"/>
            <a:ext cx="381000" cy="400110"/>
          </a:xfrm>
          <a:prstGeom prst="rect">
            <a:avLst/>
          </a:prstGeom>
          <a:noFill/>
        </p:spPr>
        <p:txBody>
          <a:bodyPr wrap="square" rtlCol="0">
            <a:spAutoFit/>
          </a:bodyPr>
          <a:lstStyle/>
          <a:p>
            <a:r>
              <a:rPr lang="en-US" sz="2000" dirty="0">
                <a:latin typeface="Arial" pitchFamily="34" charset="0"/>
                <a:cs typeface="Arial" pitchFamily="34" charset="0"/>
              </a:rPr>
              <a:t>5</a:t>
            </a:r>
          </a:p>
        </p:txBody>
      </p:sp>
      <p:sp>
        <p:nvSpPr>
          <p:cNvPr id="28" name="TextBox 27"/>
          <p:cNvSpPr txBox="1"/>
          <p:nvPr/>
        </p:nvSpPr>
        <p:spPr>
          <a:xfrm>
            <a:off x="6413500" y="53443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4</a:t>
            </a:r>
            <a:endParaRPr lang="en-US" sz="2000" dirty="0">
              <a:latin typeface="Arial" pitchFamily="34" charset="0"/>
              <a:cs typeface="Arial" pitchFamily="34" charset="0"/>
            </a:endParaRPr>
          </a:p>
        </p:txBody>
      </p:sp>
      <p:sp>
        <p:nvSpPr>
          <p:cNvPr id="29" name="TextBox 28"/>
          <p:cNvSpPr txBox="1"/>
          <p:nvPr/>
        </p:nvSpPr>
        <p:spPr>
          <a:xfrm>
            <a:off x="7632700" y="5306220"/>
            <a:ext cx="381000" cy="400110"/>
          </a:xfrm>
          <a:prstGeom prst="rect">
            <a:avLst/>
          </a:prstGeom>
          <a:noFill/>
        </p:spPr>
        <p:txBody>
          <a:bodyPr wrap="square" rtlCol="0">
            <a:spAutoFit/>
          </a:bodyPr>
          <a:lstStyle/>
          <a:p>
            <a:r>
              <a:rPr lang="en-US" sz="2000" dirty="0">
                <a:latin typeface="Arial" pitchFamily="34" charset="0"/>
                <a:cs typeface="Arial" pitchFamily="34" charset="0"/>
              </a:rPr>
              <a:t>5</a:t>
            </a:r>
          </a:p>
        </p:txBody>
      </p:sp>
      <p:cxnSp>
        <p:nvCxnSpPr>
          <p:cNvPr id="30" name="Straight Connector 29"/>
          <p:cNvCxnSpPr>
            <a:stCxn id="5" idx="2"/>
            <a:endCxn id="5" idx="6"/>
          </p:cNvCxnSpPr>
          <p:nvPr/>
        </p:nvCxnSpPr>
        <p:spPr>
          <a:xfrm rot="10800000" flipH="1">
            <a:off x="6591300" y="1473360"/>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6" idx="2"/>
            <a:endCxn id="6" idx="6"/>
          </p:cNvCxnSpPr>
          <p:nvPr/>
        </p:nvCxnSpPr>
        <p:spPr>
          <a:xfrm rot="10800000" flipH="1">
            <a:off x="5189220" y="2889886"/>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7" idx="2"/>
            <a:endCxn id="7" idx="6"/>
          </p:cNvCxnSpPr>
          <p:nvPr/>
        </p:nvCxnSpPr>
        <p:spPr>
          <a:xfrm rot="10800000" flipH="1">
            <a:off x="6591300" y="2889886"/>
            <a:ext cx="109728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8" idx="2"/>
            <a:endCxn id="8" idx="6"/>
          </p:cNvCxnSpPr>
          <p:nvPr/>
        </p:nvCxnSpPr>
        <p:spPr>
          <a:xfrm rot="10800000" flipH="1">
            <a:off x="8008620" y="2889886"/>
            <a:ext cx="109728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2" idx="2"/>
            <a:endCxn id="12" idx="6"/>
          </p:cNvCxnSpPr>
          <p:nvPr/>
        </p:nvCxnSpPr>
        <p:spPr>
          <a:xfrm rot="10800000" flipH="1">
            <a:off x="5753100" y="4597560"/>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3" idx="2"/>
            <a:endCxn id="13" idx="6"/>
          </p:cNvCxnSpPr>
          <p:nvPr/>
        </p:nvCxnSpPr>
        <p:spPr>
          <a:xfrm rot="10800000" flipH="1">
            <a:off x="7475220" y="4597560"/>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8" idx="2"/>
            <a:endCxn id="18" idx="6"/>
          </p:cNvCxnSpPr>
          <p:nvPr/>
        </p:nvCxnSpPr>
        <p:spPr>
          <a:xfrm rot="10800000" flipH="1">
            <a:off x="6667500" y="6243480"/>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894354" y="1000920"/>
            <a:ext cx="547846" cy="461665"/>
          </a:xfrm>
          <a:prstGeom prst="rect">
            <a:avLst/>
          </a:prstGeom>
          <a:noFill/>
        </p:spPr>
        <p:txBody>
          <a:bodyPr wrap="square" rtlCol="0">
            <a:spAutoFit/>
          </a:bodyPr>
          <a:lstStyle/>
          <a:p>
            <a:pPr>
              <a:buNone/>
            </a:pPr>
            <a:r>
              <a:rPr lang="en-US" sz="2400" b="1" dirty="0" smtClean="0">
                <a:solidFill>
                  <a:srgbClr val="FF0000"/>
                </a:solidFill>
              </a:rPr>
              <a:t>37</a:t>
            </a:r>
            <a:endParaRPr lang="en-US" sz="2400" b="1" dirty="0">
              <a:solidFill>
                <a:srgbClr val="FF0000"/>
              </a:solidFill>
            </a:endParaRPr>
          </a:p>
        </p:txBody>
      </p:sp>
      <p:sp>
        <p:nvSpPr>
          <p:cNvPr id="45" name="TextBox 44"/>
          <p:cNvSpPr txBox="1"/>
          <p:nvPr/>
        </p:nvSpPr>
        <p:spPr>
          <a:xfrm>
            <a:off x="6972300" y="1473359"/>
            <a:ext cx="365760" cy="461665"/>
          </a:xfrm>
          <a:prstGeom prst="rect">
            <a:avLst/>
          </a:prstGeom>
          <a:noFill/>
        </p:spPr>
        <p:txBody>
          <a:bodyPr wrap="square" rtlCol="0">
            <a:spAutoFit/>
          </a:bodyPr>
          <a:lstStyle/>
          <a:p>
            <a:pPr>
              <a:buNone/>
            </a:pPr>
            <a:r>
              <a:rPr lang="en-US" sz="2400" dirty="0" smtClean="0"/>
              <a:t>3</a:t>
            </a:r>
            <a:endParaRPr lang="en-US" sz="2400" dirty="0"/>
          </a:p>
        </p:txBody>
      </p:sp>
      <p:sp>
        <p:nvSpPr>
          <p:cNvPr id="47" name="TextBox 46"/>
          <p:cNvSpPr txBox="1"/>
          <p:nvPr/>
        </p:nvSpPr>
        <p:spPr>
          <a:xfrm>
            <a:off x="8305800" y="2442430"/>
            <a:ext cx="698500"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23</a:t>
            </a:r>
            <a:endParaRPr lang="en-US" sz="2400" b="1" dirty="0">
              <a:solidFill>
                <a:srgbClr val="FF0000"/>
              </a:solidFill>
              <a:latin typeface="Arial" pitchFamily="34" charset="0"/>
              <a:cs typeface="Arial" pitchFamily="34" charset="0"/>
            </a:endParaRPr>
          </a:p>
        </p:txBody>
      </p:sp>
      <p:sp>
        <p:nvSpPr>
          <p:cNvPr id="48" name="TextBox 47"/>
          <p:cNvSpPr txBox="1"/>
          <p:nvPr/>
        </p:nvSpPr>
        <p:spPr>
          <a:xfrm>
            <a:off x="8394700" y="2921794"/>
            <a:ext cx="3810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4</a:t>
            </a:r>
            <a:endParaRPr lang="en-US" sz="2400" dirty="0">
              <a:latin typeface="Arial" pitchFamily="34" charset="0"/>
              <a:cs typeface="Arial" pitchFamily="34" charset="0"/>
            </a:endParaRPr>
          </a:p>
        </p:txBody>
      </p:sp>
      <p:sp>
        <p:nvSpPr>
          <p:cNvPr id="50" name="TextBox 49"/>
          <p:cNvSpPr txBox="1"/>
          <p:nvPr/>
        </p:nvSpPr>
        <p:spPr>
          <a:xfrm>
            <a:off x="6870700" y="2483584"/>
            <a:ext cx="533400"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27</a:t>
            </a:r>
            <a:endParaRPr lang="en-US" sz="2400" b="1" dirty="0">
              <a:solidFill>
                <a:srgbClr val="FF0000"/>
              </a:solidFill>
              <a:latin typeface="Arial" pitchFamily="34" charset="0"/>
              <a:cs typeface="Arial" pitchFamily="34" charset="0"/>
            </a:endParaRPr>
          </a:p>
        </p:txBody>
      </p:sp>
      <p:sp>
        <p:nvSpPr>
          <p:cNvPr id="51" name="TextBox 50"/>
          <p:cNvSpPr txBox="1"/>
          <p:nvPr/>
        </p:nvSpPr>
        <p:spPr>
          <a:xfrm>
            <a:off x="6945154" y="2909094"/>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5</a:t>
            </a:r>
            <a:endParaRPr lang="en-US" sz="2400" dirty="0">
              <a:latin typeface="Arial" pitchFamily="34" charset="0"/>
              <a:cs typeface="Arial" pitchFamily="34" charset="0"/>
            </a:endParaRPr>
          </a:p>
        </p:txBody>
      </p:sp>
      <p:sp>
        <p:nvSpPr>
          <p:cNvPr id="53" name="TextBox 52"/>
          <p:cNvSpPr txBox="1"/>
          <p:nvPr/>
        </p:nvSpPr>
        <p:spPr>
          <a:xfrm>
            <a:off x="5457923" y="2442430"/>
            <a:ext cx="676177"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26</a:t>
            </a:r>
            <a:endParaRPr lang="en-US" sz="2400" b="1" dirty="0">
              <a:solidFill>
                <a:srgbClr val="FF0000"/>
              </a:solidFill>
              <a:latin typeface="Arial" pitchFamily="34" charset="0"/>
              <a:cs typeface="Arial" pitchFamily="34" charset="0"/>
            </a:endParaRPr>
          </a:p>
        </p:txBody>
      </p:sp>
      <p:sp>
        <p:nvSpPr>
          <p:cNvPr id="54" name="TextBox 53"/>
          <p:cNvSpPr txBox="1"/>
          <p:nvPr/>
        </p:nvSpPr>
        <p:spPr>
          <a:xfrm>
            <a:off x="5457923" y="2932549"/>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6</a:t>
            </a:r>
            <a:endParaRPr lang="en-US" sz="2400" dirty="0">
              <a:latin typeface="Arial" pitchFamily="34" charset="0"/>
              <a:cs typeface="Arial" pitchFamily="34" charset="0"/>
            </a:endParaRPr>
          </a:p>
        </p:txBody>
      </p:sp>
      <p:sp>
        <p:nvSpPr>
          <p:cNvPr id="56" name="TextBox 55"/>
          <p:cNvSpPr txBox="1"/>
          <p:nvPr/>
        </p:nvSpPr>
        <p:spPr>
          <a:xfrm>
            <a:off x="6019799" y="4135896"/>
            <a:ext cx="609599"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17</a:t>
            </a:r>
            <a:endParaRPr lang="en-US" sz="2400" b="1" dirty="0">
              <a:solidFill>
                <a:srgbClr val="FF0000"/>
              </a:solidFill>
              <a:latin typeface="Arial" pitchFamily="34" charset="0"/>
              <a:cs typeface="Arial" pitchFamily="34" charset="0"/>
            </a:endParaRPr>
          </a:p>
        </p:txBody>
      </p:sp>
      <p:sp>
        <p:nvSpPr>
          <p:cNvPr id="57" name="TextBox 56"/>
          <p:cNvSpPr txBox="1"/>
          <p:nvPr/>
        </p:nvSpPr>
        <p:spPr>
          <a:xfrm>
            <a:off x="6057900" y="4591846"/>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7</a:t>
            </a:r>
            <a:endParaRPr lang="en-US" sz="2400" dirty="0">
              <a:latin typeface="Arial" pitchFamily="34" charset="0"/>
              <a:cs typeface="Arial" pitchFamily="34" charset="0"/>
            </a:endParaRPr>
          </a:p>
        </p:txBody>
      </p:sp>
      <p:sp>
        <p:nvSpPr>
          <p:cNvPr id="59" name="TextBox 58"/>
          <p:cNvSpPr txBox="1"/>
          <p:nvPr/>
        </p:nvSpPr>
        <p:spPr>
          <a:xfrm>
            <a:off x="7764780" y="4148596"/>
            <a:ext cx="655320"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14</a:t>
            </a:r>
            <a:endParaRPr lang="en-US" sz="2400" b="1" dirty="0">
              <a:solidFill>
                <a:srgbClr val="FF0000"/>
              </a:solidFill>
              <a:latin typeface="Arial" pitchFamily="34" charset="0"/>
              <a:cs typeface="Arial" pitchFamily="34" charset="0"/>
            </a:endParaRPr>
          </a:p>
        </p:txBody>
      </p:sp>
      <p:sp>
        <p:nvSpPr>
          <p:cNvPr id="60" name="TextBox 59"/>
          <p:cNvSpPr txBox="1"/>
          <p:nvPr/>
        </p:nvSpPr>
        <p:spPr>
          <a:xfrm>
            <a:off x="7868920" y="4610261"/>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3</a:t>
            </a:r>
            <a:endParaRPr lang="en-US" sz="2400" dirty="0">
              <a:latin typeface="Arial" pitchFamily="34" charset="0"/>
              <a:cs typeface="Arial" pitchFamily="34" charset="0"/>
            </a:endParaRPr>
          </a:p>
        </p:txBody>
      </p:sp>
      <p:sp>
        <p:nvSpPr>
          <p:cNvPr id="62" name="TextBox 61"/>
          <p:cNvSpPr txBox="1"/>
          <p:nvPr/>
        </p:nvSpPr>
        <p:spPr>
          <a:xfrm>
            <a:off x="7034054" y="5787529"/>
            <a:ext cx="381000"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6</a:t>
            </a:r>
            <a:endParaRPr lang="en-US" sz="2400" b="1" dirty="0">
              <a:solidFill>
                <a:srgbClr val="FF0000"/>
              </a:solidFill>
              <a:latin typeface="Arial" pitchFamily="34" charset="0"/>
              <a:cs typeface="Arial" pitchFamily="34" charset="0"/>
            </a:endParaRPr>
          </a:p>
        </p:txBody>
      </p:sp>
      <p:sp>
        <p:nvSpPr>
          <p:cNvPr id="64" name="TextBox 63"/>
          <p:cNvSpPr txBox="1"/>
          <p:nvPr/>
        </p:nvSpPr>
        <p:spPr>
          <a:xfrm>
            <a:off x="7043420" y="6221561"/>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6</a:t>
            </a:r>
            <a:endParaRPr lang="en-US" sz="2400" dirty="0">
              <a:latin typeface="Arial" pitchFamily="34" charset="0"/>
              <a:cs typeface="Arial" pitchFamily="34" charset="0"/>
            </a:endParaRPr>
          </a:p>
        </p:txBody>
      </p:sp>
      <p:grpSp>
        <p:nvGrpSpPr>
          <p:cNvPr id="543748" name="Group 4"/>
          <p:cNvGrpSpPr>
            <a:grpSpLocks noChangeAspect="1"/>
          </p:cNvGrpSpPr>
          <p:nvPr/>
        </p:nvGrpSpPr>
        <p:grpSpPr bwMode="auto">
          <a:xfrm>
            <a:off x="4445003" y="885825"/>
            <a:ext cx="1487489" cy="1449388"/>
            <a:chOff x="2800" y="558"/>
            <a:chExt cx="937" cy="913"/>
          </a:xfrm>
        </p:grpSpPr>
        <p:sp>
          <p:nvSpPr>
            <p:cNvPr id="543747" name="AutoShape 3"/>
            <p:cNvSpPr>
              <a:spLocks noChangeAspect="1" noChangeArrowheads="1" noTextEdit="1"/>
            </p:cNvSpPr>
            <p:nvPr/>
          </p:nvSpPr>
          <p:spPr bwMode="auto">
            <a:xfrm>
              <a:off x="2800" y="558"/>
              <a:ext cx="937" cy="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3749" name="Freeform 5"/>
            <p:cNvSpPr>
              <a:spLocks noEditPoints="1"/>
            </p:cNvSpPr>
            <p:nvPr/>
          </p:nvSpPr>
          <p:spPr bwMode="auto">
            <a:xfrm>
              <a:off x="2804" y="562"/>
              <a:ext cx="911" cy="909"/>
            </a:xfrm>
            <a:custGeom>
              <a:avLst/>
              <a:gdLst/>
              <a:ahLst/>
              <a:cxnLst>
                <a:cxn ang="0">
                  <a:pos x="7" y="363"/>
                </a:cxn>
                <a:cxn ang="0">
                  <a:pos x="52" y="235"/>
                </a:cxn>
                <a:cxn ang="0">
                  <a:pos x="131" y="131"/>
                </a:cxn>
                <a:cxn ang="0">
                  <a:pos x="236" y="52"/>
                </a:cxn>
                <a:cxn ang="0">
                  <a:pos x="363" y="7"/>
                </a:cxn>
                <a:cxn ang="0">
                  <a:pos x="498" y="0"/>
                </a:cxn>
                <a:cxn ang="0">
                  <a:pos x="629" y="33"/>
                </a:cxn>
                <a:cxn ang="0">
                  <a:pos x="742" y="101"/>
                </a:cxn>
                <a:cxn ang="0">
                  <a:pos x="832" y="198"/>
                </a:cxn>
                <a:cxn ang="0">
                  <a:pos x="888" y="318"/>
                </a:cxn>
                <a:cxn ang="0">
                  <a:pos x="911" y="453"/>
                </a:cxn>
                <a:cxn ang="0">
                  <a:pos x="888" y="587"/>
                </a:cxn>
                <a:cxn ang="0">
                  <a:pos x="832" y="707"/>
                </a:cxn>
                <a:cxn ang="0">
                  <a:pos x="742" y="804"/>
                </a:cxn>
                <a:cxn ang="0">
                  <a:pos x="629" y="872"/>
                </a:cxn>
                <a:cxn ang="0">
                  <a:pos x="502" y="905"/>
                </a:cxn>
                <a:cxn ang="0">
                  <a:pos x="363" y="898"/>
                </a:cxn>
                <a:cxn ang="0">
                  <a:pos x="236" y="853"/>
                </a:cxn>
                <a:cxn ang="0">
                  <a:pos x="131" y="774"/>
                </a:cxn>
                <a:cxn ang="0">
                  <a:pos x="52" y="670"/>
                </a:cxn>
                <a:cxn ang="0">
                  <a:pos x="7" y="546"/>
                </a:cxn>
                <a:cxn ang="0">
                  <a:pos x="11" y="497"/>
                </a:cxn>
                <a:cxn ang="0">
                  <a:pos x="45" y="625"/>
                </a:cxn>
                <a:cxn ang="0">
                  <a:pos x="112" y="733"/>
                </a:cxn>
                <a:cxn ang="0">
                  <a:pos x="206" y="819"/>
                </a:cxn>
                <a:cxn ang="0">
                  <a:pos x="322" y="875"/>
                </a:cxn>
                <a:cxn ang="0">
                  <a:pos x="453" y="898"/>
                </a:cxn>
                <a:cxn ang="0">
                  <a:pos x="584" y="875"/>
                </a:cxn>
                <a:cxn ang="0">
                  <a:pos x="701" y="819"/>
                </a:cxn>
                <a:cxn ang="0">
                  <a:pos x="794" y="737"/>
                </a:cxn>
                <a:cxn ang="0">
                  <a:pos x="862" y="625"/>
                </a:cxn>
                <a:cxn ang="0">
                  <a:pos x="896" y="497"/>
                </a:cxn>
                <a:cxn ang="0">
                  <a:pos x="888" y="363"/>
                </a:cxn>
                <a:cxn ang="0">
                  <a:pos x="843" y="243"/>
                </a:cxn>
                <a:cxn ang="0">
                  <a:pos x="768" y="138"/>
                </a:cxn>
                <a:cxn ang="0">
                  <a:pos x="667" y="63"/>
                </a:cxn>
                <a:cxn ang="0">
                  <a:pos x="543" y="18"/>
                </a:cxn>
                <a:cxn ang="0">
                  <a:pos x="408" y="11"/>
                </a:cxn>
                <a:cxn ang="0">
                  <a:pos x="281" y="45"/>
                </a:cxn>
                <a:cxn ang="0">
                  <a:pos x="172" y="112"/>
                </a:cxn>
                <a:cxn ang="0">
                  <a:pos x="86" y="206"/>
                </a:cxn>
                <a:cxn ang="0">
                  <a:pos x="30" y="322"/>
                </a:cxn>
                <a:cxn ang="0">
                  <a:pos x="11" y="453"/>
                </a:cxn>
              </a:cxnLst>
              <a:rect l="0" t="0" r="r" b="b"/>
              <a:pathLst>
                <a:path w="911" h="909">
                  <a:moveTo>
                    <a:pt x="0" y="453"/>
                  </a:moveTo>
                  <a:lnTo>
                    <a:pt x="0" y="408"/>
                  </a:lnTo>
                  <a:lnTo>
                    <a:pt x="7" y="363"/>
                  </a:lnTo>
                  <a:lnTo>
                    <a:pt x="18" y="318"/>
                  </a:lnTo>
                  <a:lnTo>
                    <a:pt x="33" y="277"/>
                  </a:lnTo>
                  <a:lnTo>
                    <a:pt x="52" y="235"/>
                  </a:lnTo>
                  <a:lnTo>
                    <a:pt x="75" y="198"/>
                  </a:lnTo>
                  <a:lnTo>
                    <a:pt x="101" y="164"/>
                  </a:lnTo>
                  <a:lnTo>
                    <a:pt x="131" y="131"/>
                  </a:lnTo>
                  <a:lnTo>
                    <a:pt x="165" y="101"/>
                  </a:lnTo>
                  <a:lnTo>
                    <a:pt x="198" y="75"/>
                  </a:lnTo>
                  <a:lnTo>
                    <a:pt x="236" y="52"/>
                  </a:lnTo>
                  <a:lnTo>
                    <a:pt x="277" y="33"/>
                  </a:lnTo>
                  <a:lnTo>
                    <a:pt x="318" y="18"/>
                  </a:lnTo>
                  <a:lnTo>
                    <a:pt x="363" y="7"/>
                  </a:lnTo>
                  <a:lnTo>
                    <a:pt x="408" y="0"/>
                  </a:lnTo>
                  <a:lnTo>
                    <a:pt x="453" y="0"/>
                  </a:lnTo>
                  <a:lnTo>
                    <a:pt x="498" y="0"/>
                  </a:lnTo>
                  <a:lnTo>
                    <a:pt x="543" y="7"/>
                  </a:lnTo>
                  <a:lnTo>
                    <a:pt x="588" y="18"/>
                  </a:lnTo>
                  <a:lnTo>
                    <a:pt x="629" y="33"/>
                  </a:lnTo>
                  <a:lnTo>
                    <a:pt x="671" y="52"/>
                  </a:lnTo>
                  <a:lnTo>
                    <a:pt x="708" y="75"/>
                  </a:lnTo>
                  <a:lnTo>
                    <a:pt x="742" y="101"/>
                  </a:lnTo>
                  <a:lnTo>
                    <a:pt x="776" y="131"/>
                  </a:lnTo>
                  <a:lnTo>
                    <a:pt x="806" y="164"/>
                  </a:lnTo>
                  <a:lnTo>
                    <a:pt x="832" y="198"/>
                  </a:lnTo>
                  <a:lnTo>
                    <a:pt x="854" y="235"/>
                  </a:lnTo>
                  <a:lnTo>
                    <a:pt x="873" y="277"/>
                  </a:lnTo>
                  <a:lnTo>
                    <a:pt x="888" y="318"/>
                  </a:lnTo>
                  <a:lnTo>
                    <a:pt x="899" y="363"/>
                  </a:lnTo>
                  <a:lnTo>
                    <a:pt x="907" y="408"/>
                  </a:lnTo>
                  <a:lnTo>
                    <a:pt x="911" y="453"/>
                  </a:lnTo>
                  <a:lnTo>
                    <a:pt x="907" y="497"/>
                  </a:lnTo>
                  <a:lnTo>
                    <a:pt x="899" y="542"/>
                  </a:lnTo>
                  <a:lnTo>
                    <a:pt x="888" y="587"/>
                  </a:lnTo>
                  <a:lnTo>
                    <a:pt x="873" y="628"/>
                  </a:lnTo>
                  <a:lnTo>
                    <a:pt x="854" y="670"/>
                  </a:lnTo>
                  <a:lnTo>
                    <a:pt x="832" y="707"/>
                  </a:lnTo>
                  <a:lnTo>
                    <a:pt x="806" y="741"/>
                  </a:lnTo>
                  <a:lnTo>
                    <a:pt x="776" y="774"/>
                  </a:lnTo>
                  <a:lnTo>
                    <a:pt x="742" y="804"/>
                  </a:lnTo>
                  <a:lnTo>
                    <a:pt x="708" y="830"/>
                  </a:lnTo>
                  <a:lnTo>
                    <a:pt x="671" y="853"/>
                  </a:lnTo>
                  <a:lnTo>
                    <a:pt x="629" y="872"/>
                  </a:lnTo>
                  <a:lnTo>
                    <a:pt x="588" y="887"/>
                  </a:lnTo>
                  <a:lnTo>
                    <a:pt x="547" y="898"/>
                  </a:lnTo>
                  <a:lnTo>
                    <a:pt x="502" y="905"/>
                  </a:lnTo>
                  <a:lnTo>
                    <a:pt x="453" y="909"/>
                  </a:lnTo>
                  <a:lnTo>
                    <a:pt x="408" y="905"/>
                  </a:lnTo>
                  <a:lnTo>
                    <a:pt x="363" y="898"/>
                  </a:lnTo>
                  <a:lnTo>
                    <a:pt x="318" y="887"/>
                  </a:lnTo>
                  <a:lnTo>
                    <a:pt x="277" y="872"/>
                  </a:lnTo>
                  <a:lnTo>
                    <a:pt x="236" y="853"/>
                  </a:lnTo>
                  <a:lnTo>
                    <a:pt x="198" y="830"/>
                  </a:lnTo>
                  <a:lnTo>
                    <a:pt x="165" y="804"/>
                  </a:lnTo>
                  <a:lnTo>
                    <a:pt x="131" y="774"/>
                  </a:lnTo>
                  <a:lnTo>
                    <a:pt x="101" y="741"/>
                  </a:lnTo>
                  <a:lnTo>
                    <a:pt x="75" y="707"/>
                  </a:lnTo>
                  <a:lnTo>
                    <a:pt x="52" y="670"/>
                  </a:lnTo>
                  <a:lnTo>
                    <a:pt x="33" y="628"/>
                  </a:lnTo>
                  <a:lnTo>
                    <a:pt x="18" y="587"/>
                  </a:lnTo>
                  <a:lnTo>
                    <a:pt x="7" y="546"/>
                  </a:lnTo>
                  <a:lnTo>
                    <a:pt x="0" y="501"/>
                  </a:lnTo>
                  <a:lnTo>
                    <a:pt x="0" y="453"/>
                  </a:lnTo>
                  <a:close/>
                  <a:moveTo>
                    <a:pt x="11" y="497"/>
                  </a:moveTo>
                  <a:lnTo>
                    <a:pt x="18" y="542"/>
                  </a:lnTo>
                  <a:lnTo>
                    <a:pt x="30" y="583"/>
                  </a:lnTo>
                  <a:lnTo>
                    <a:pt x="45" y="625"/>
                  </a:lnTo>
                  <a:lnTo>
                    <a:pt x="63" y="662"/>
                  </a:lnTo>
                  <a:lnTo>
                    <a:pt x="86" y="699"/>
                  </a:lnTo>
                  <a:lnTo>
                    <a:pt x="112" y="733"/>
                  </a:lnTo>
                  <a:lnTo>
                    <a:pt x="138" y="767"/>
                  </a:lnTo>
                  <a:lnTo>
                    <a:pt x="172" y="793"/>
                  </a:lnTo>
                  <a:lnTo>
                    <a:pt x="206" y="819"/>
                  </a:lnTo>
                  <a:lnTo>
                    <a:pt x="243" y="842"/>
                  </a:lnTo>
                  <a:lnTo>
                    <a:pt x="281" y="860"/>
                  </a:lnTo>
                  <a:lnTo>
                    <a:pt x="322" y="875"/>
                  </a:lnTo>
                  <a:lnTo>
                    <a:pt x="363" y="887"/>
                  </a:lnTo>
                  <a:lnTo>
                    <a:pt x="408" y="894"/>
                  </a:lnTo>
                  <a:lnTo>
                    <a:pt x="453" y="898"/>
                  </a:lnTo>
                  <a:lnTo>
                    <a:pt x="498" y="894"/>
                  </a:lnTo>
                  <a:lnTo>
                    <a:pt x="543" y="887"/>
                  </a:lnTo>
                  <a:lnTo>
                    <a:pt x="584" y="875"/>
                  </a:lnTo>
                  <a:lnTo>
                    <a:pt x="626" y="860"/>
                  </a:lnTo>
                  <a:lnTo>
                    <a:pt x="663" y="842"/>
                  </a:lnTo>
                  <a:lnTo>
                    <a:pt x="701" y="819"/>
                  </a:lnTo>
                  <a:lnTo>
                    <a:pt x="734" y="797"/>
                  </a:lnTo>
                  <a:lnTo>
                    <a:pt x="768" y="767"/>
                  </a:lnTo>
                  <a:lnTo>
                    <a:pt x="794" y="737"/>
                  </a:lnTo>
                  <a:lnTo>
                    <a:pt x="821" y="699"/>
                  </a:lnTo>
                  <a:lnTo>
                    <a:pt x="843" y="666"/>
                  </a:lnTo>
                  <a:lnTo>
                    <a:pt x="862" y="625"/>
                  </a:lnTo>
                  <a:lnTo>
                    <a:pt x="877" y="583"/>
                  </a:lnTo>
                  <a:lnTo>
                    <a:pt x="888" y="542"/>
                  </a:lnTo>
                  <a:lnTo>
                    <a:pt x="896" y="497"/>
                  </a:lnTo>
                  <a:lnTo>
                    <a:pt x="899" y="453"/>
                  </a:lnTo>
                  <a:lnTo>
                    <a:pt x="896" y="408"/>
                  </a:lnTo>
                  <a:lnTo>
                    <a:pt x="888" y="363"/>
                  </a:lnTo>
                  <a:lnTo>
                    <a:pt x="877" y="322"/>
                  </a:lnTo>
                  <a:lnTo>
                    <a:pt x="862" y="280"/>
                  </a:lnTo>
                  <a:lnTo>
                    <a:pt x="843" y="243"/>
                  </a:lnTo>
                  <a:lnTo>
                    <a:pt x="821" y="206"/>
                  </a:lnTo>
                  <a:lnTo>
                    <a:pt x="798" y="172"/>
                  </a:lnTo>
                  <a:lnTo>
                    <a:pt x="768" y="138"/>
                  </a:lnTo>
                  <a:lnTo>
                    <a:pt x="738" y="112"/>
                  </a:lnTo>
                  <a:lnTo>
                    <a:pt x="701" y="86"/>
                  </a:lnTo>
                  <a:lnTo>
                    <a:pt x="667" y="63"/>
                  </a:lnTo>
                  <a:lnTo>
                    <a:pt x="626" y="45"/>
                  </a:lnTo>
                  <a:lnTo>
                    <a:pt x="584" y="30"/>
                  </a:lnTo>
                  <a:lnTo>
                    <a:pt x="543" y="18"/>
                  </a:lnTo>
                  <a:lnTo>
                    <a:pt x="498" y="11"/>
                  </a:lnTo>
                  <a:lnTo>
                    <a:pt x="453" y="11"/>
                  </a:lnTo>
                  <a:lnTo>
                    <a:pt x="408" y="11"/>
                  </a:lnTo>
                  <a:lnTo>
                    <a:pt x="363" y="18"/>
                  </a:lnTo>
                  <a:lnTo>
                    <a:pt x="322" y="30"/>
                  </a:lnTo>
                  <a:lnTo>
                    <a:pt x="281" y="45"/>
                  </a:lnTo>
                  <a:lnTo>
                    <a:pt x="243" y="63"/>
                  </a:lnTo>
                  <a:lnTo>
                    <a:pt x="206" y="86"/>
                  </a:lnTo>
                  <a:lnTo>
                    <a:pt x="172" y="112"/>
                  </a:lnTo>
                  <a:lnTo>
                    <a:pt x="138" y="138"/>
                  </a:lnTo>
                  <a:lnTo>
                    <a:pt x="112" y="172"/>
                  </a:lnTo>
                  <a:lnTo>
                    <a:pt x="86" y="206"/>
                  </a:lnTo>
                  <a:lnTo>
                    <a:pt x="63" y="243"/>
                  </a:lnTo>
                  <a:lnTo>
                    <a:pt x="45" y="280"/>
                  </a:lnTo>
                  <a:lnTo>
                    <a:pt x="30" y="322"/>
                  </a:lnTo>
                  <a:lnTo>
                    <a:pt x="18" y="363"/>
                  </a:lnTo>
                  <a:lnTo>
                    <a:pt x="11" y="408"/>
                  </a:lnTo>
                  <a:lnTo>
                    <a:pt x="11" y="453"/>
                  </a:lnTo>
                  <a:lnTo>
                    <a:pt x="11" y="49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750" name="Rectangle 6"/>
            <p:cNvSpPr>
              <a:spLocks noChangeArrowheads="1"/>
            </p:cNvSpPr>
            <p:nvPr/>
          </p:nvSpPr>
          <p:spPr bwMode="auto">
            <a:xfrm>
              <a:off x="2807" y="1011"/>
              <a:ext cx="900" cy="1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3752" name="Rectangle 8"/>
            <p:cNvSpPr>
              <a:spLocks noChangeArrowheads="1"/>
            </p:cNvSpPr>
            <p:nvPr/>
          </p:nvSpPr>
          <p:spPr bwMode="auto">
            <a:xfrm>
              <a:off x="2946" y="720"/>
              <a:ext cx="647" cy="29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i="1" dirty="0" smtClean="0">
                  <a:solidFill>
                    <a:srgbClr val="000000"/>
                  </a:solidFill>
                  <a:latin typeface="Arial" pitchFamily="34" charset="0"/>
                  <a:cs typeface="Arial" pitchFamily="34" charset="0"/>
                </a:rPr>
                <a:t>c</a:t>
              </a:r>
              <a:r>
                <a:rPr kumimoji="0" lang="en-US" sz="1500" b="0" i="1" u="none" strike="noStrike" cap="none" normalizeH="0" baseline="0" dirty="0" smtClean="0">
                  <a:ln>
                    <a:noFill/>
                  </a:ln>
                  <a:solidFill>
                    <a:srgbClr val="000000"/>
                  </a:solidFill>
                  <a:effectLst/>
                  <a:latin typeface="Arial" pitchFamily="34" charset="0"/>
                  <a:cs typeface="Arial" pitchFamily="34" charset="0"/>
                </a:rPr>
                <a:t>ritical path </a:t>
              </a:r>
              <a:br>
                <a:rPr kumimoji="0" lang="en-US" sz="1500" b="0" i="1" u="none" strike="noStrike" cap="none" normalizeH="0" baseline="0" dirty="0" smtClean="0">
                  <a:ln>
                    <a:noFill/>
                  </a:ln>
                  <a:solidFill>
                    <a:srgbClr val="000000"/>
                  </a:solidFill>
                  <a:effectLst/>
                  <a:latin typeface="Arial" pitchFamily="34" charset="0"/>
                  <a:cs typeface="Arial" pitchFamily="34" charset="0"/>
                </a:rPr>
              </a:br>
              <a:r>
                <a:rPr kumimoji="0" lang="en-US" sz="1500" b="0" i="1" u="none" strike="noStrike" cap="none" normalizeH="0" baseline="0" dirty="0" smtClean="0">
                  <a:ln>
                    <a:noFill/>
                  </a:ln>
                  <a:solidFill>
                    <a:srgbClr val="000000"/>
                  </a:solidFill>
                  <a:effectLst/>
                  <a:latin typeface="Arial" pitchFamily="34" charset="0"/>
                  <a:cs typeface="Arial" pitchFamily="34" charset="0"/>
                </a:rPr>
                <a:t>value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3755" name="Rectangle 11"/>
            <p:cNvSpPr>
              <a:spLocks noChangeArrowheads="1"/>
            </p:cNvSpPr>
            <p:nvPr/>
          </p:nvSpPr>
          <p:spPr bwMode="auto">
            <a:xfrm>
              <a:off x="3216" y="1198"/>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3756" name="Rectangle 12"/>
            <p:cNvSpPr>
              <a:spLocks noChangeArrowheads="1"/>
            </p:cNvSpPr>
            <p:nvPr/>
          </p:nvSpPr>
          <p:spPr bwMode="auto">
            <a:xfrm>
              <a:off x="2936" y="1022"/>
              <a:ext cx="711" cy="29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smtClean="0">
                  <a:ln>
                    <a:noFill/>
                  </a:ln>
                  <a:solidFill>
                    <a:srgbClr val="000000"/>
                  </a:solidFill>
                  <a:effectLst/>
                  <a:latin typeface="Arial" pitchFamily="34" charset="0"/>
                  <a:cs typeface="Arial" pitchFamily="34" charset="0"/>
                </a:rPr>
                <a:t>average exec.</a:t>
              </a:r>
              <a:r>
                <a:rPr kumimoji="0" lang="en-US" sz="1500" b="0" i="1" u="none" strike="noStrike" cap="none" normalizeH="0" dirty="0" smtClean="0">
                  <a:ln>
                    <a:noFill/>
                  </a:ln>
                  <a:solidFill>
                    <a:srgbClr val="000000"/>
                  </a:solidFill>
                  <a:effectLst/>
                  <a:latin typeface="Arial" pitchFamily="34" charset="0"/>
                  <a:cs typeface="Arial" pitchFamily="34" charset="0"/>
                </a:rPr>
                <a:t> time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50" grpId="0"/>
      <p:bldP spid="53" grpId="0"/>
      <p:bldP spid="56" grpId="0"/>
      <p:bldP spid="59" grpId="0"/>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31838"/>
          </a:xfrm>
        </p:spPr>
        <p:txBody>
          <a:bodyPr/>
          <a:lstStyle/>
          <a:p>
            <a:r>
              <a:rPr lang="en-US" dirty="0" smtClean="0"/>
              <a:t>Dynamic Available Tasks Critical Path (DATCP)</a:t>
            </a:r>
            <a:endParaRPr lang="en-US" dirty="0"/>
          </a:p>
        </p:txBody>
      </p:sp>
      <p:sp>
        <p:nvSpPr>
          <p:cNvPr id="3" name="Content Placeholder 2"/>
          <p:cNvSpPr>
            <a:spLocks noGrp="1"/>
          </p:cNvSpPr>
          <p:nvPr>
            <p:ph idx="1"/>
          </p:nvPr>
        </p:nvSpPr>
        <p:spPr>
          <a:xfrm>
            <a:off x="12700" y="695325"/>
            <a:ext cx="9131300" cy="6162675"/>
          </a:xfrm>
        </p:spPr>
        <p:txBody>
          <a:bodyPr/>
          <a:lstStyle/>
          <a:p>
            <a:pPr marL="457200" indent="-457200">
              <a:buNone/>
            </a:pPr>
            <a:r>
              <a:rPr lang="en-US" u="sng" dirty="0" smtClean="0">
                <a:solidFill>
                  <a:srgbClr val="FF0000"/>
                </a:solidFill>
              </a:rPr>
              <a:t>outline</a:t>
            </a:r>
          </a:p>
          <a:p>
            <a:pPr marL="457200" indent="-457200">
              <a:buSzPct val="100000"/>
              <a:buFont typeface="+mj-lt"/>
              <a:buAutoNum type="arabicPeriod"/>
            </a:pPr>
            <a:r>
              <a:rPr lang="en-US" dirty="0" smtClean="0">
                <a:solidFill>
                  <a:schemeClr val="bg2">
                    <a:lumMod val="60000"/>
                    <a:lumOff val="40000"/>
                  </a:schemeClr>
                </a:solidFill>
              </a:rPr>
              <a:t>calculate the critical path</a:t>
            </a:r>
            <a:br>
              <a:rPr lang="en-US" dirty="0" smtClean="0">
                <a:solidFill>
                  <a:schemeClr val="bg2">
                    <a:lumMod val="60000"/>
                    <a:lumOff val="40000"/>
                  </a:schemeClr>
                </a:solidFill>
              </a:rPr>
            </a:br>
            <a:r>
              <a:rPr lang="en-US" dirty="0" smtClean="0">
                <a:solidFill>
                  <a:schemeClr val="bg2">
                    <a:lumMod val="60000"/>
                    <a:lumOff val="40000"/>
                  </a:schemeClr>
                </a:solidFill>
              </a:rPr>
              <a:t> for each application</a:t>
            </a:r>
          </a:p>
          <a:p>
            <a:pPr marL="457200" indent="-457200">
              <a:buSzPct val="100000"/>
              <a:buFont typeface="+mj-lt"/>
              <a:buAutoNum type="arabicPeriod"/>
            </a:pPr>
            <a:r>
              <a:rPr lang="en-US" dirty="0" smtClean="0">
                <a:solidFill>
                  <a:srgbClr val="FF0000"/>
                </a:solidFill>
              </a:rPr>
              <a:t>dynamically create a list of </a:t>
            </a:r>
            <a:br>
              <a:rPr lang="en-US" dirty="0" smtClean="0">
                <a:solidFill>
                  <a:srgbClr val="FF0000"/>
                </a:solidFill>
              </a:rPr>
            </a:br>
            <a:r>
              <a:rPr lang="en-US" dirty="0" smtClean="0">
                <a:solidFill>
                  <a:srgbClr val="FF0000"/>
                </a:solidFill>
              </a:rPr>
              <a:t>all tasks available for mapping</a:t>
            </a:r>
          </a:p>
          <a:p>
            <a:pPr marL="457200" indent="-457200">
              <a:buSzPct val="100000"/>
              <a:buFont typeface="+mj-lt"/>
              <a:buAutoNum type="arabicPeriod"/>
            </a:pPr>
            <a:r>
              <a:rPr lang="en-US" dirty="0" smtClean="0">
                <a:solidFill>
                  <a:schemeClr val="bg2">
                    <a:lumMod val="60000"/>
                    <a:lumOff val="40000"/>
                  </a:schemeClr>
                </a:solidFill>
              </a:rPr>
              <a:t>determine the task with the </a:t>
            </a:r>
            <a:br>
              <a:rPr lang="en-US" dirty="0" smtClean="0">
                <a:solidFill>
                  <a:schemeClr val="bg2">
                    <a:lumMod val="60000"/>
                    <a:lumOff val="40000"/>
                  </a:schemeClr>
                </a:solidFill>
              </a:rPr>
            </a:br>
            <a:r>
              <a:rPr lang="en-US" dirty="0" smtClean="0">
                <a:solidFill>
                  <a:schemeClr val="bg2">
                    <a:lumMod val="60000"/>
                    <a:lumOff val="40000"/>
                  </a:schemeClr>
                </a:solidFill>
              </a:rPr>
              <a:t>longest critical path from the list </a:t>
            </a:r>
            <a:br>
              <a:rPr lang="en-US" dirty="0" smtClean="0">
                <a:solidFill>
                  <a:schemeClr val="bg2">
                    <a:lumMod val="60000"/>
                    <a:lumOff val="40000"/>
                  </a:schemeClr>
                </a:solidFill>
              </a:rPr>
            </a:br>
            <a:r>
              <a:rPr lang="en-US" dirty="0" smtClean="0">
                <a:solidFill>
                  <a:schemeClr val="bg2">
                    <a:lumMod val="60000"/>
                    <a:lumOff val="40000"/>
                  </a:schemeClr>
                </a:solidFill>
              </a:rPr>
              <a:t>of available tasks</a:t>
            </a:r>
          </a:p>
          <a:p>
            <a:pPr marL="457200" indent="-457200">
              <a:buSzPct val="100000"/>
              <a:buFont typeface="+mj-lt"/>
              <a:buAutoNum type="arabicPeriod"/>
            </a:pPr>
            <a:r>
              <a:rPr lang="en-US" dirty="0" smtClean="0">
                <a:solidFill>
                  <a:schemeClr val="bg2">
                    <a:lumMod val="60000"/>
                    <a:lumOff val="40000"/>
                  </a:schemeClr>
                </a:solidFill>
              </a:rPr>
              <a:t>task </a:t>
            </a:r>
            <a:r>
              <a:rPr lang="en-US" i="1" dirty="0" err="1" smtClean="0">
                <a:solidFill>
                  <a:schemeClr val="bg2">
                    <a:lumMod val="60000"/>
                    <a:lumOff val="40000"/>
                  </a:schemeClr>
                </a:solidFill>
              </a:rPr>
              <a:t>t</a:t>
            </a:r>
            <a:r>
              <a:rPr lang="en-US" i="1" baseline="-25000" dirty="0" err="1" smtClean="0">
                <a:solidFill>
                  <a:schemeClr val="bg2">
                    <a:lumMod val="60000"/>
                    <a:lumOff val="40000"/>
                  </a:schemeClr>
                </a:solidFill>
              </a:rPr>
              <a:t>i</a:t>
            </a:r>
            <a:r>
              <a:rPr lang="en-US" dirty="0" smtClean="0">
                <a:solidFill>
                  <a:schemeClr val="bg2">
                    <a:lumMod val="60000"/>
                    <a:lumOff val="40000"/>
                  </a:schemeClr>
                </a:solidFill>
              </a:rPr>
              <a:t> determined in (3) is assigned </a:t>
            </a:r>
            <a:br>
              <a:rPr lang="en-US" dirty="0" smtClean="0">
                <a:solidFill>
                  <a:schemeClr val="bg2">
                    <a:lumMod val="60000"/>
                    <a:lumOff val="40000"/>
                  </a:schemeClr>
                </a:solidFill>
              </a:rPr>
            </a:br>
            <a:r>
              <a:rPr lang="en-US" dirty="0" smtClean="0">
                <a:solidFill>
                  <a:schemeClr val="bg2">
                    <a:lumMod val="60000"/>
                    <a:lumOff val="40000"/>
                  </a:schemeClr>
                </a:solidFill>
              </a:rPr>
              <a:t>to the PE that gives the maximum </a:t>
            </a:r>
            <a:br>
              <a:rPr lang="en-US" dirty="0" smtClean="0">
                <a:solidFill>
                  <a:schemeClr val="bg2">
                    <a:lumMod val="60000"/>
                    <a:lumOff val="40000"/>
                  </a:schemeClr>
                </a:solidFill>
              </a:rPr>
            </a:br>
            <a:r>
              <a:rPr lang="en-US" dirty="0" smtClean="0">
                <a:solidFill>
                  <a:schemeClr val="bg2">
                    <a:lumMod val="60000"/>
                    <a:lumOff val="40000"/>
                  </a:schemeClr>
                </a:solidFill>
              </a:rPr>
              <a:t>system robustness based on </a:t>
            </a:r>
            <a:br>
              <a:rPr lang="en-US" dirty="0" smtClean="0">
                <a:solidFill>
                  <a:schemeClr val="bg2">
                    <a:lumMod val="60000"/>
                    <a:lumOff val="40000"/>
                  </a:schemeClr>
                </a:solidFill>
              </a:rPr>
            </a:br>
            <a:r>
              <a:rPr lang="en-US" dirty="0" smtClean="0">
                <a:solidFill>
                  <a:schemeClr val="bg2">
                    <a:lumMod val="60000"/>
                    <a:lumOff val="40000"/>
                  </a:schemeClr>
                </a:solidFill>
              </a:rPr>
              <a:t>partial mapping</a:t>
            </a:r>
          </a:p>
          <a:p>
            <a:pPr marL="457200" indent="-457200">
              <a:buSzPct val="100000"/>
              <a:buFont typeface="+mj-lt"/>
              <a:buAutoNum type="arabicPeriod"/>
            </a:pPr>
            <a:r>
              <a:rPr lang="en-US" dirty="0" smtClean="0">
                <a:solidFill>
                  <a:schemeClr val="bg2">
                    <a:lumMod val="60000"/>
                    <a:lumOff val="40000"/>
                  </a:schemeClr>
                </a:solidFill>
              </a:rPr>
              <a:t>repeat steps (2)–(4) until all tasks </a:t>
            </a:r>
            <a:br>
              <a:rPr lang="en-US" dirty="0" smtClean="0">
                <a:solidFill>
                  <a:schemeClr val="bg2">
                    <a:lumMod val="60000"/>
                    <a:lumOff val="40000"/>
                  </a:schemeClr>
                </a:solidFill>
              </a:rPr>
            </a:br>
            <a:r>
              <a:rPr lang="en-US" dirty="0" smtClean="0">
                <a:solidFill>
                  <a:schemeClr val="bg2">
                    <a:lumMod val="60000"/>
                    <a:lumOff val="40000"/>
                  </a:schemeClr>
                </a:solidFill>
              </a:rPr>
              <a:t>are mapped</a:t>
            </a:r>
          </a:p>
          <a:p>
            <a:pPr marL="457200" indent="-4572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45A7539-6E7B-4BBD-A1DB-56072BF6878F}" type="slidenum">
              <a:rPr lang="ko-KR" altLang="en-US" smtClean="0"/>
              <a:pPr/>
              <a:t>16</a:t>
            </a:fld>
            <a:endParaRPr lang="en-US" altLang="ko-KR"/>
          </a:p>
        </p:txBody>
      </p:sp>
      <p:sp>
        <p:nvSpPr>
          <p:cNvPr id="5" name="Oval 4"/>
          <p:cNvSpPr/>
          <p:nvPr/>
        </p:nvSpPr>
        <p:spPr>
          <a:xfrm>
            <a:off x="6591300" y="924720"/>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dirty="0" smtClean="0">
              <a:solidFill>
                <a:schemeClr val="tx1"/>
              </a:solidFill>
              <a:latin typeface="Arial" pitchFamily="34" charset="0"/>
              <a:cs typeface="Arial" pitchFamily="34" charset="0"/>
            </a:endParaRPr>
          </a:p>
        </p:txBody>
      </p:sp>
      <p:sp>
        <p:nvSpPr>
          <p:cNvPr id="6" name="Oval 5"/>
          <p:cNvSpPr/>
          <p:nvPr/>
        </p:nvSpPr>
        <p:spPr>
          <a:xfrm>
            <a:off x="5189220" y="2341246"/>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400" dirty="0" smtClean="0">
                <a:solidFill>
                  <a:schemeClr val="tx1"/>
                </a:solidFill>
                <a:latin typeface="Arial" pitchFamily="34" charset="0"/>
                <a:cs typeface="Arial" pitchFamily="34" charset="0"/>
              </a:rPr>
              <a:t> </a:t>
            </a:r>
            <a:endParaRPr lang="en-US" sz="2400" dirty="0">
              <a:solidFill>
                <a:schemeClr val="tx1"/>
              </a:solidFill>
              <a:latin typeface="Arial" pitchFamily="34" charset="0"/>
              <a:cs typeface="Arial" pitchFamily="34" charset="0"/>
            </a:endParaRPr>
          </a:p>
        </p:txBody>
      </p:sp>
      <p:sp>
        <p:nvSpPr>
          <p:cNvPr id="7" name="Oval 6"/>
          <p:cNvSpPr/>
          <p:nvPr/>
        </p:nvSpPr>
        <p:spPr>
          <a:xfrm>
            <a:off x="6591300" y="2341246"/>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dirty="0" smtClean="0">
              <a:solidFill>
                <a:schemeClr val="tx1"/>
              </a:solidFill>
              <a:latin typeface="Arial" pitchFamily="34" charset="0"/>
              <a:cs typeface="Arial" pitchFamily="34" charset="0"/>
            </a:endParaRPr>
          </a:p>
          <a:p>
            <a:pPr algn="ctr">
              <a:buNone/>
            </a:pPr>
            <a:r>
              <a:rPr lang="en-US" sz="2400" dirty="0" smtClean="0">
                <a:solidFill>
                  <a:schemeClr val="tx1"/>
                </a:solidFill>
                <a:latin typeface="Arial" pitchFamily="34" charset="0"/>
                <a:cs typeface="Arial" pitchFamily="34" charset="0"/>
              </a:rPr>
              <a:t> </a:t>
            </a:r>
          </a:p>
        </p:txBody>
      </p:sp>
      <p:sp>
        <p:nvSpPr>
          <p:cNvPr id="8" name="Oval 7"/>
          <p:cNvSpPr/>
          <p:nvPr/>
        </p:nvSpPr>
        <p:spPr>
          <a:xfrm>
            <a:off x="8008620" y="2341246"/>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400" dirty="0" smtClean="0">
                <a:solidFill>
                  <a:schemeClr val="tx1"/>
                </a:solidFill>
                <a:latin typeface="Arial" pitchFamily="34" charset="0"/>
                <a:cs typeface="Arial" pitchFamily="34" charset="0"/>
              </a:rPr>
              <a:t> </a:t>
            </a:r>
          </a:p>
        </p:txBody>
      </p:sp>
      <p:cxnSp>
        <p:nvCxnSpPr>
          <p:cNvPr id="9" name="Straight Arrow Connector 8"/>
          <p:cNvCxnSpPr>
            <a:stCxn id="5" idx="2"/>
            <a:endCxn id="6" idx="0"/>
          </p:cNvCxnSpPr>
          <p:nvPr/>
        </p:nvCxnSpPr>
        <p:spPr>
          <a:xfrm rot="10800000" flipV="1">
            <a:off x="5737860" y="1473360"/>
            <a:ext cx="853440" cy="8678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4"/>
            <a:endCxn id="7" idx="0"/>
          </p:cNvCxnSpPr>
          <p:nvPr/>
        </p:nvCxnSpPr>
        <p:spPr>
          <a:xfrm rot="5400000">
            <a:off x="6980317" y="2181623"/>
            <a:ext cx="319246" cy="1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6"/>
            <a:endCxn id="8" idx="0"/>
          </p:cNvCxnSpPr>
          <p:nvPr/>
        </p:nvCxnSpPr>
        <p:spPr>
          <a:xfrm>
            <a:off x="7688580" y="1473360"/>
            <a:ext cx="868680" cy="8678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753100" y="4048920"/>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000" dirty="0">
              <a:solidFill>
                <a:schemeClr val="tx1"/>
              </a:solidFill>
              <a:latin typeface="Arial" pitchFamily="34" charset="0"/>
              <a:cs typeface="Arial" pitchFamily="34" charset="0"/>
            </a:endParaRPr>
          </a:p>
        </p:txBody>
      </p:sp>
      <p:sp>
        <p:nvSpPr>
          <p:cNvPr id="13" name="Oval 12"/>
          <p:cNvSpPr/>
          <p:nvPr/>
        </p:nvSpPr>
        <p:spPr>
          <a:xfrm>
            <a:off x="7475220" y="4048920"/>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buNone/>
            </a:pPr>
            <a:endParaRPr lang="en-US" sz="2400" dirty="0" smtClean="0">
              <a:solidFill>
                <a:schemeClr val="tx1"/>
              </a:solidFill>
              <a:latin typeface="Arial" pitchFamily="34" charset="0"/>
              <a:cs typeface="Arial" pitchFamily="34" charset="0"/>
            </a:endParaRPr>
          </a:p>
        </p:txBody>
      </p:sp>
      <p:cxnSp>
        <p:nvCxnSpPr>
          <p:cNvPr id="14" name="Straight Arrow Connector 13"/>
          <p:cNvCxnSpPr>
            <a:stCxn id="6" idx="4"/>
            <a:endCxn id="12" idx="0"/>
          </p:cNvCxnSpPr>
          <p:nvPr/>
        </p:nvCxnSpPr>
        <p:spPr>
          <a:xfrm rot="16200000" flipH="1">
            <a:off x="5714603" y="3461783"/>
            <a:ext cx="610394" cy="5638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4"/>
            <a:endCxn id="12" idx="0"/>
          </p:cNvCxnSpPr>
          <p:nvPr/>
        </p:nvCxnSpPr>
        <p:spPr>
          <a:xfrm rot="5400000">
            <a:off x="6415643" y="3324623"/>
            <a:ext cx="610394"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4"/>
            <a:endCxn id="13" idx="0"/>
          </p:cNvCxnSpPr>
          <p:nvPr/>
        </p:nvCxnSpPr>
        <p:spPr>
          <a:xfrm rot="16200000" flipH="1">
            <a:off x="7276703" y="3301763"/>
            <a:ext cx="610394" cy="8839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4"/>
            <a:endCxn id="13" idx="0"/>
          </p:cNvCxnSpPr>
          <p:nvPr/>
        </p:nvCxnSpPr>
        <p:spPr>
          <a:xfrm rot="5400000">
            <a:off x="7985363" y="3477023"/>
            <a:ext cx="610394"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667500" y="5694840"/>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dirty="0" smtClean="0">
              <a:solidFill>
                <a:schemeClr val="tx1"/>
              </a:solidFill>
              <a:latin typeface="Arial" pitchFamily="34" charset="0"/>
              <a:cs typeface="Arial" pitchFamily="34" charset="0"/>
            </a:endParaRPr>
          </a:p>
          <a:p>
            <a:pPr algn="ctr"/>
            <a:endParaRPr lang="en-US" sz="2000" dirty="0" smtClean="0">
              <a:solidFill>
                <a:schemeClr val="tx1"/>
              </a:solidFill>
              <a:latin typeface="Arial" pitchFamily="34" charset="0"/>
              <a:cs typeface="Arial" pitchFamily="34" charset="0"/>
            </a:endParaRPr>
          </a:p>
        </p:txBody>
      </p:sp>
      <p:cxnSp>
        <p:nvCxnSpPr>
          <p:cNvPr id="19" name="Straight Arrow Connector 18"/>
          <p:cNvCxnSpPr>
            <a:stCxn id="12" idx="4"/>
            <a:endCxn id="18" idx="0"/>
          </p:cNvCxnSpPr>
          <p:nvPr/>
        </p:nvCxnSpPr>
        <p:spPr>
          <a:xfrm rot="16200000" flipH="1">
            <a:off x="6484620" y="4963320"/>
            <a:ext cx="548640" cy="914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4"/>
            <a:endCxn id="18" idx="0"/>
          </p:cNvCxnSpPr>
          <p:nvPr/>
        </p:nvCxnSpPr>
        <p:spPr>
          <a:xfrm rot="5400000">
            <a:off x="7345680" y="5016660"/>
            <a:ext cx="548640" cy="8077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53100" y="16105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8</a:t>
            </a:r>
            <a:endParaRPr lang="en-US" sz="2000" dirty="0">
              <a:latin typeface="Arial" pitchFamily="34" charset="0"/>
              <a:cs typeface="Arial" pitchFamily="34" charset="0"/>
            </a:endParaRPr>
          </a:p>
        </p:txBody>
      </p:sp>
      <p:sp>
        <p:nvSpPr>
          <p:cNvPr id="22" name="TextBox 21"/>
          <p:cNvSpPr txBox="1"/>
          <p:nvPr/>
        </p:nvSpPr>
        <p:spPr>
          <a:xfrm>
            <a:off x="6743700" y="1991520"/>
            <a:ext cx="381000" cy="400110"/>
          </a:xfrm>
          <a:prstGeom prst="rect">
            <a:avLst/>
          </a:prstGeom>
          <a:noFill/>
        </p:spPr>
        <p:txBody>
          <a:bodyPr wrap="square" rtlCol="0">
            <a:spAutoFit/>
          </a:bodyPr>
          <a:lstStyle/>
          <a:p>
            <a:r>
              <a:rPr lang="en-US" sz="2000" dirty="0">
                <a:latin typeface="Arial" pitchFamily="34" charset="0"/>
                <a:cs typeface="Arial" pitchFamily="34" charset="0"/>
              </a:rPr>
              <a:t>7</a:t>
            </a:r>
          </a:p>
        </p:txBody>
      </p:sp>
      <p:sp>
        <p:nvSpPr>
          <p:cNvPr id="23" name="TextBox 22"/>
          <p:cNvSpPr txBox="1"/>
          <p:nvPr/>
        </p:nvSpPr>
        <p:spPr>
          <a:xfrm>
            <a:off x="8267700" y="17629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6</a:t>
            </a:r>
            <a:endParaRPr lang="en-US" sz="2000" dirty="0">
              <a:latin typeface="Arial" pitchFamily="34" charset="0"/>
              <a:cs typeface="Arial" pitchFamily="34" charset="0"/>
            </a:endParaRPr>
          </a:p>
        </p:txBody>
      </p:sp>
      <p:sp>
        <p:nvSpPr>
          <p:cNvPr id="24" name="TextBox 23"/>
          <p:cNvSpPr txBox="1"/>
          <p:nvPr/>
        </p:nvSpPr>
        <p:spPr>
          <a:xfrm>
            <a:off x="5676900" y="35917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3</a:t>
            </a:r>
            <a:endParaRPr lang="en-US" sz="2000" dirty="0">
              <a:latin typeface="Arial" pitchFamily="34" charset="0"/>
              <a:cs typeface="Arial" pitchFamily="34" charset="0"/>
            </a:endParaRPr>
          </a:p>
        </p:txBody>
      </p:sp>
      <p:sp>
        <p:nvSpPr>
          <p:cNvPr id="25" name="TextBox 24"/>
          <p:cNvSpPr txBox="1"/>
          <p:nvPr/>
        </p:nvSpPr>
        <p:spPr>
          <a:xfrm>
            <a:off x="6438900" y="34393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5</a:t>
            </a:r>
            <a:endParaRPr lang="en-US" sz="2000" dirty="0">
              <a:latin typeface="Arial" pitchFamily="34" charset="0"/>
              <a:cs typeface="Arial" pitchFamily="34" charset="0"/>
            </a:endParaRPr>
          </a:p>
        </p:txBody>
      </p:sp>
      <p:sp>
        <p:nvSpPr>
          <p:cNvPr id="26" name="TextBox 25"/>
          <p:cNvSpPr txBox="1"/>
          <p:nvPr/>
        </p:nvSpPr>
        <p:spPr>
          <a:xfrm>
            <a:off x="7505700" y="34393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8</a:t>
            </a:r>
            <a:endParaRPr lang="en-US" sz="2000" dirty="0">
              <a:latin typeface="Arial" pitchFamily="34" charset="0"/>
              <a:cs typeface="Arial" pitchFamily="34" charset="0"/>
            </a:endParaRPr>
          </a:p>
        </p:txBody>
      </p:sp>
      <p:sp>
        <p:nvSpPr>
          <p:cNvPr id="27" name="TextBox 26"/>
          <p:cNvSpPr txBox="1"/>
          <p:nvPr/>
        </p:nvSpPr>
        <p:spPr>
          <a:xfrm>
            <a:off x="8343900" y="3591720"/>
            <a:ext cx="381000" cy="400110"/>
          </a:xfrm>
          <a:prstGeom prst="rect">
            <a:avLst/>
          </a:prstGeom>
          <a:noFill/>
        </p:spPr>
        <p:txBody>
          <a:bodyPr wrap="square" rtlCol="0">
            <a:spAutoFit/>
          </a:bodyPr>
          <a:lstStyle/>
          <a:p>
            <a:r>
              <a:rPr lang="en-US" sz="2000" dirty="0">
                <a:latin typeface="Arial" pitchFamily="34" charset="0"/>
                <a:cs typeface="Arial" pitchFamily="34" charset="0"/>
              </a:rPr>
              <a:t>5</a:t>
            </a:r>
          </a:p>
        </p:txBody>
      </p:sp>
      <p:sp>
        <p:nvSpPr>
          <p:cNvPr id="28" name="TextBox 27"/>
          <p:cNvSpPr txBox="1"/>
          <p:nvPr/>
        </p:nvSpPr>
        <p:spPr>
          <a:xfrm>
            <a:off x="6413500" y="53443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4</a:t>
            </a:r>
            <a:endParaRPr lang="en-US" sz="2000" dirty="0">
              <a:latin typeface="Arial" pitchFamily="34" charset="0"/>
              <a:cs typeface="Arial" pitchFamily="34" charset="0"/>
            </a:endParaRPr>
          </a:p>
        </p:txBody>
      </p:sp>
      <p:sp>
        <p:nvSpPr>
          <p:cNvPr id="29" name="TextBox 28"/>
          <p:cNvSpPr txBox="1"/>
          <p:nvPr/>
        </p:nvSpPr>
        <p:spPr>
          <a:xfrm>
            <a:off x="7632700" y="5306220"/>
            <a:ext cx="381000" cy="400110"/>
          </a:xfrm>
          <a:prstGeom prst="rect">
            <a:avLst/>
          </a:prstGeom>
          <a:noFill/>
        </p:spPr>
        <p:txBody>
          <a:bodyPr wrap="square" rtlCol="0">
            <a:spAutoFit/>
          </a:bodyPr>
          <a:lstStyle/>
          <a:p>
            <a:r>
              <a:rPr lang="en-US" sz="2000" dirty="0">
                <a:latin typeface="Arial" pitchFamily="34" charset="0"/>
                <a:cs typeface="Arial" pitchFamily="34" charset="0"/>
              </a:rPr>
              <a:t>5</a:t>
            </a:r>
          </a:p>
        </p:txBody>
      </p:sp>
      <p:cxnSp>
        <p:nvCxnSpPr>
          <p:cNvPr id="30" name="Straight Connector 29"/>
          <p:cNvCxnSpPr>
            <a:stCxn id="5" idx="2"/>
            <a:endCxn id="5" idx="6"/>
          </p:cNvCxnSpPr>
          <p:nvPr/>
        </p:nvCxnSpPr>
        <p:spPr>
          <a:xfrm rot="10800000" flipH="1">
            <a:off x="6591300" y="1473360"/>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6" idx="2"/>
            <a:endCxn id="6" idx="6"/>
          </p:cNvCxnSpPr>
          <p:nvPr/>
        </p:nvCxnSpPr>
        <p:spPr>
          <a:xfrm rot="10800000" flipH="1">
            <a:off x="5189220" y="2889886"/>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7" idx="2"/>
            <a:endCxn id="7" idx="6"/>
          </p:cNvCxnSpPr>
          <p:nvPr/>
        </p:nvCxnSpPr>
        <p:spPr>
          <a:xfrm rot="10800000" flipH="1">
            <a:off x="6591300" y="2889886"/>
            <a:ext cx="109728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8" idx="2"/>
            <a:endCxn id="8" idx="6"/>
          </p:cNvCxnSpPr>
          <p:nvPr/>
        </p:nvCxnSpPr>
        <p:spPr>
          <a:xfrm rot="10800000" flipH="1">
            <a:off x="8008620" y="2889886"/>
            <a:ext cx="109728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2" idx="2"/>
            <a:endCxn id="12" idx="6"/>
          </p:cNvCxnSpPr>
          <p:nvPr/>
        </p:nvCxnSpPr>
        <p:spPr>
          <a:xfrm rot="10800000" flipH="1">
            <a:off x="5753100" y="4597560"/>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3" idx="2"/>
            <a:endCxn id="13" idx="6"/>
          </p:cNvCxnSpPr>
          <p:nvPr/>
        </p:nvCxnSpPr>
        <p:spPr>
          <a:xfrm rot="10800000" flipH="1">
            <a:off x="7475220" y="4597560"/>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8" idx="2"/>
            <a:endCxn id="18" idx="6"/>
          </p:cNvCxnSpPr>
          <p:nvPr/>
        </p:nvCxnSpPr>
        <p:spPr>
          <a:xfrm rot="10800000" flipH="1">
            <a:off x="6667500" y="6243480"/>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894354" y="1000920"/>
            <a:ext cx="547846" cy="461665"/>
          </a:xfrm>
          <a:prstGeom prst="rect">
            <a:avLst/>
          </a:prstGeom>
          <a:noFill/>
        </p:spPr>
        <p:txBody>
          <a:bodyPr wrap="square" rtlCol="0">
            <a:spAutoFit/>
          </a:bodyPr>
          <a:lstStyle/>
          <a:p>
            <a:pPr>
              <a:buNone/>
            </a:pPr>
            <a:r>
              <a:rPr lang="en-US" sz="2400" b="1" dirty="0" smtClean="0">
                <a:solidFill>
                  <a:srgbClr val="FF0000"/>
                </a:solidFill>
              </a:rPr>
              <a:t>37</a:t>
            </a:r>
            <a:endParaRPr lang="en-US" sz="2400" b="1" dirty="0">
              <a:solidFill>
                <a:srgbClr val="FF0000"/>
              </a:solidFill>
            </a:endParaRPr>
          </a:p>
        </p:txBody>
      </p:sp>
      <p:sp>
        <p:nvSpPr>
          <p:cNvPr id="45" name="TextBox 44"/>
          <p:cNvSpPr txBox="1"/>
          <p:nvPr/>
        </p:nvSpPr>
        <p:spPr>
          <a:xfrm>
            <a:off x="6972300" y="1473359"/>
            <a:ext cx="365760" cy="461665"/>
          </a:xfrm>
          <a:prstGeom prst="rect">
            <a:avLst/>
          </a:prstGeom>
          <a:noFill/>
        </p:spPr>
        <p:txBody>
          <a:bodyPr wrap="square" rtlCol="0">
            <a:spAutoFit/>
          </a:bodyPr>
          <a:lstStyle/>
          <a:p>
            <a:pPr>
              <a:buNone/>
            </a:pPr>
            <a:r>
              <a:rPr lang="en-US" sz="2400" dirty="0" smtClean="0"/>
              <a:t>3</a:t>
            </a:r>
            <a:endParaRPr lang="en-US" sz="2400" dirty="0"/>
          </a:p>
        </p:txBody>
      </p:sp>
      <p:sp>
        <p:nvSpPr>
          <p:cNvPr id="47" name="TextBox 46"/>
          <p:cNvSpPr txBox="1"/>
          <p:nvPr/>
        </p:nvSpPr>
        <p:spPr>
          <a:xfrm>
            <a:off x="8305800" y="2442430"/>
            <a:ext cx="698500"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23</a:t>
            </a:r>
            <a:endParaRPr lang="en-US" sz="2400" b="1" dirty="0">
              <a:solidFill>
                <a:srgbClr val="FF0000"/>
              </a:solidFill>
              <a:latin typeface="Arial" pitchFamily="34" charset="0"/>
              <a:cs typeface="Arial" pitchFamily="34" charset="0"/>
            </a:endParaRPr>
          </a:p>
        </p:txBody>
      </p:sp>
      <p:sp>
        <p:nvSpPr>
          <p:cNvPr id="48" name="TextBox 47"/>
          <p:cNvSpPr txBox="1"/>
          <p:nvPr/>
        </p:nvSpPr>
        <p:spPr>
          <a:xfrm>
            <a:off x="8394700" y="2921794"/>
            <a:ext cx="3810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4</a:t>
            </a:r>
            <a:endParaRPr lang="en-US" sz="2400" dirty="0">
              <a:latin typeface="Arial" pitchFamily="34" charset="0"/>
              <a:cs typeface="Arial" pitchFamily="34" charset="0"/>
            </a:endParaRPr>
          </a:p>
        </p:txBody>
      </p:sp>
      <p:sp>
        <p:nvSpPr>
          <p:cNvPr id="50" name="TextBox 49"/>
          <p:cNvSpPr txBox="1"/>
          <p:nvPr/>
        </p:nvSpPr>
        <p:spPr>
          <a:xfrm>
            <a:off x="6870700" y="2483584"/>
            <a:ext cx="533400"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27</a:t>
            </a:r>
            <a:endParaRPr lang="en-US" sz="2400" b="1" dirty="0">
              <a:solidFill>
                <a:srgbClr val="FF0000"/>
              </a:solidFill>
              <a:latin typeface="Arial" pitchFamily="34" charset="0"/>
              <a:cs typeface="Arial" pitchFamily="34" charset="0"/>
            </a:endParaRPr>
          </a:p>
        </p:txBody>
      </p:sp>
      <p:sp>
        <p:nvSpPr>
          <p:cNvPr id="51" name="TextBox 50"/>
          <p:cNvSpPr txBox="1"/>
          <p:nvPr/>
        </p:nvSpPr>
        <p:spPr>
          <a:xfrm>
            <a:off x="6945154" y="2909094"/>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5</a:t>
            </a:r>
            <a:endParaRPr lang="en-US" sz="2400" dirty="0">
              <a:latin typeface="Arial" pitchFamily="34" charset="0"/>
              <a:cs typeface="Arial" pitchFamily="34" charset="0"/>
            </a:endParaRPr>
          </a:p>
        </p:txBody>
      </p:sp>
      <p:sp>
        <p:nvSpPr>
          <p:cNvPr id="53" name="TextBox 52"/>
          <p:cNvSpPr txBox="1"/>
          <p:nvPr/>
        </p:nvSpPr>
        <p:spPr>
          <a:xfrm>
            <a:off x="5457923" y="2442430"/>
            <a:ext cx="676177"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26</a:t>
            </a:r>
            <a:endParaRPr lang="en-US" sz="2400" b="1" dirty="0">
              <a:solidFill>
                <a:srgbClr val="FF0000"/>
              </a:solidFill>
              <a:latin typeface="Arial" pitchFamily="34" charset="0"/>
              <a:cs typeface="Arial" pitchFamily="34" charset="0"/>
            </a:endParaRPr>
          </a:p>
        </p:txBody>
      </p:sp>
      <p:sp>
        <p:nvSpPr>
          <p:cNvPr id="54" name="TextBox 53"/>
          <p:cNvSpPr txBox="1"/>
          <p:nvPr/>
        </p:nvSpPr>
        <p:spPr>
          <a:xfrm>
            <a:off x="5457923" y="2932549"/>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6</a:t>
            </a:r>
            <a:endParaRPr lang="en-US" sz="2400" dirty="0">
              <a:latin typeface="Arial" pitchFamily="34" charset="0"/>
              <a:cs typeface="Arial" pitchFamily="34" charset="0"/>
            </a:endParaRPr>
          </a:p>
        </p:txBody>
      </p:sp>
      <p:sp>
        <p:nvSpPr>
          <p:cNvPr id="56" name="TextBox 55"/>
          <p:cNvSpPr txBox="1"/>
          <p:nvPr/>
        </p:nvSpPr>
        <p:spPr>
          <a:xfrm>
            <a:off x="6019799" y="4135896"/>
            <a:ext cx="609599"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17</a:t>
            </a:r>
            <a:endParaRPr lang="en-US" sz="2400" b="1" dirty="0">
              <a:solidFill>
                <a:srgbClr val="FF0000"/>
              </a:solidFill>
              <a:latin typeface="Arial" pitchFamily="34" charset="0"/>
              <a:cs typeface="Arial" pitchFamily="34" charset="0"/>
            </a:endParaRPr>
          </a:p>
        </p:txBody>
      </p:sp>
      <p:sp>
        <p:nvSpPr>
          <p:cNvPr id="57" name="TextBox 56"/>
          <p:cNvSpPr txBox="1"/>
          <p:nvPr/>
        </p:nvSpPr>
        <p:spPr>
          <a:xfrm>
            <a:off x="6057900" y="4591846"/>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7</a:t>
            </a:r>
            <a:endParaRPr lang="en-US" sz="2400" dirty="0">
              <a:latin typeface="Arial" pitchFamily="34" charset="0"/>
              <a:cs typeface="Arial" pitchFamily="34" charset="0"/>
            </a:endParaRPr>
          </a:p>
        </p:txBody>
      </p:sp>
      <p:sp>
        <p:nvSpPr>
          <p:cNvPr id="59" name="TextBox 58"/>
          <p:cNvSpPr txBox="1"/>
          <p:nvPr/>
        </p:nvSpPr>
        <p:spPr>
          <a:xfrm>
            <a:off x="7764780" y="4148596"/>
            <a:ext cx="655320"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14</a:t>
            </a:r>
            <a:endParaRPr lang="en-US" sz="2400" b="1" dirty="0">
              <a:solidFill>
                <a:srgbClr val="FF0000"/>
              </a:solidFill>
              <a:latin typeface="Arial" pitchFamily="34" charset="0"/>
              <a:cs typeface="Arial" pitchFamily="34" charset="0"/>
            </a:endParaRPr>
          </a:p>
        </p:txBody>
      </p:sp>
      <p:sp>
        <p:nvSpPr>
          <p:cNvPr id="60" name="TextBox 59"/>
          <p:cNvSpPr txBox="1"/>
          <p:nvPr/>
        </p:nvSpPr>
        <p:spPr>
          <a:xfrm>
            <a:off x="7868920" y="4610261"/>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3</a:t>
            </a:r>
            <a:endParaRPr lang="en-US" sz="2400" dirty="0">
              <a:latin typeface="Arial" pitchFamily="34" charset="0"/>
              <a:cs typeface="Arial" pitchFamily="34" charset="0"/>
            </a:endParaRPr>
          </a:p>
        </p:txBody>
      </p:sp>
      <p:sp>
        <p:nvSpPr>
          <p:cNvPr id="62" name="TextBox 61"/>
          <p:cNvSpPr txBox="1"/>
          <p:nvPr/>
        </p:nvSpPr>
        <p:spPr>
          <a:xfrm>
            <a:off x="7034054" y="5787529"/>
            <a:ext cx="381000"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6</a:t>
            </a:r>
            <a:endParaRPr lang="en-US" sz="2400" b="1" dirty="0">
              <a:solidFill>
                <a:srgbClr val="FF0000"/>
              </a:solidFill>
              <a:latin typeface="Arial" pitchFamily="34" charset="0"/>
              <a:cs typeface="Arial" pitchFamily="34" charset="0"/>
            </a:endParaRPr>
          </a:p>
        </p:txBody>
      </p:sp>
      <p:sp>
        <p:nvSpPr>
          <p:cNvPr id="64" name="TextBox 63"/>
          <p:cNvSpPr txBox="1"/>
          <p:nvPr/>
        </p:nvSpPr>
        <p:spPr>
          <a:xfrm>
            <a:off x="7043420" y="6221561"/>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6</a:t>
            </a:r>
            <a:endParaRPr lang="en-US" sz="2400" dirty="0">
              <a:latin typeface="Arial" pitchFamily="34" charset="0"/>
              <a:cs typeface="Arial" pitchFamily="34" charset="0"/>
            </a:endParaRPr>
          </a:p>
        </p:txBody>
      </p:sp>
      <p:grpSp>
        <p:nvGrpSpPr>
          <p:cNvPr id="31" name="Group 4"/>
          <p:cNvGrpSpPr>
            <a:grpSpLocks noChangeAspect="1"/>
          </p:cNvGrpSpPr>
          <p:nvPr/>
        </p:nvGrpSpPr>
        <p:grpSpPr bwMode="auto">
          <a:xfrm>
            <a:off x="4445003" y="885825"/>
            <a:ext cx="1487489" cy="1449388"/>
            <a:chOff x="2800" y="558"/>
            <a:chExt cx="937" cy="913"/>
          </a:xfrm>
        </p:grpSpPr>
        <p:sp>
          <p:nvSpPr>
            <p:cNvPr id="543747" name="AutoShape 3"/>
            <p:cNvSpPr>
              <a:spLocks noChangeAspect="1" noChangeArrowheads="1" noTextEdit="1"/>
            </p:cNvSpPr>
            <p:nvPr/>
          </p:nvSpPr>
          <p:spPr bwMode="auto">
            <a:xfrm>
              <a:off x="2800" y="558"/>
              <a:ext cx="937" cy="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3749" name="Freeform 5"/>
            <p:cNvSpPr>
              <a:spLocks noEditPoints="1"/>
            </p:cNvSpPr>
            <p:nvPr/>
          </p:nvSpPr>
          <p:spPr bwMode="auto">
            <a:xfrm>
              <a:off x="2804" y="562"/>
              <a:ext cx="911" cy="909"/>
            </a:xfrm>
            <a:custGeom>
              <a:avLst/>
              <a:gdLst/>
              <a:ahLst/>
              <a:cxnLst>
                <a:cxn ang="0">
                  <a:pos x="7" y="363"/>
                </a:cxn>
                <a:cxn ang="0">
                  <a:pos x="52" y="235"/>
                </a:cxn>
                <a:cxn ang="0">
                  <a:pos x="131" y="131"/>
                </a:cxn>
                <a:cxn ang="0">
                  <a:pos x="236" y="52"/>
                </a:cxn>
                <a:cxn ang="0">
                  <a:pos x="363" y="7"/>
                </a:cxn>
                <a:cxn ang="0">
                  <a:pos x="498" y="0"/>
                </a:cxn>
                <a:cxn ang="0">
                  <a:pos x="629" y="33"/>
                </a:cxn>
                <a:cxn ang="0">
                  <a:pos x="742" y="101"/>
                </a:cxn>
                <a:cxn ang="0">
                  <a:pos x="832" y="198"/>
                </a:cxn>
                <a:cxn ang="0">
                  <a:pos x="888" y="318"/>
                </a:cxn>
                <a:cxn ang="0">
                  <a:pos x="911" y="453"/>
                </a:cxn>
                <a:cxn ang="0">
                  <a:pos x="888" y="587"/>
                </a:cxn>
                <a:cxn ang="0">
                  <a:pos x="832" y="707"/>
                </a:cxn>
                <a:cxn ang="0">
                  <a:pos x="742" y="804"/>
                </a:cxn>
                <a:cxn ang="0">
                  <a:pos x="629" y="872"/>
                </a:cxn>
                <a:cxn ang="0">
                  <a:pos x="502" y="905"/>
                </a:cxn>
                <a:cxn ang="0">
                  <a:pos x="363" y="898"/>
                </a:cxn>
                <a:cxn ang="0">
                  <a:pos x="236" y="853"/>
                </a:cxn>
                <a:cxn ang="0">
                  <a:pos x="131" y="774"/>
                </a:cxn>
                <a:cxn ang="0">
                  <a:pos x="52" y="670"/>
                </a:cxn>
                <a:cxn ang="0">
                  <a:pos x="7" y="546"/>
                </a:cxn>
                <a:cxn ang="0">
                  <a:pos x="11" y="497"/>
                </a:cxn>
                <a:cxn ang="0">
                  <a:pos x="45" y="625"/>
                </a:cxn>
                <a:cxn ang="0">
                  <a:pos x="112" y="733"/>
                </a:cxn>
                <a:cxn ang="0">
                  <a:pos x="206" y="819"/>
                </a:cxn>
                <a:cxn ang="0">
                  <a:pos x="322" y="875"/>
                </a:cxn>
                <a:cxn ang="0">
                  <a:pos x="453" y="898"/>
                </a:cxn>
                <a:cxn ang="0">
                  <a:pos x="584" y="875"/>
                </a:cxn>
                <a:cxn ang="0">
                  <a:pos x="701" y="819"/>
                </a:cxn>
                <a:cxn ang="0">
                  <a:pos x="794" y="737"/>
                </a:cxn>
                <a:cxn ang="0">
                  <a:pos x="862" y="625"/>
                </a:cxn>
                <a:cxn ang="0">
                  <a:pos x="896" y="497"/>
                </a:cxn>
                <a:cxn ang="0">
                  <a:pos x="888" y="363"/>
                </a:cxn>
                <a:cxn ang="0">
                  <a:pos x="843" y="243"/>
                </a:cxn>
                <a:cxn ang="0">
                  <a:pos x="768" y="138"/>
                </a:cxn>
                <a:cxn ang="0">
                  <a:pos x="667" y="63"/>
                </a:cxn>
                <a:cxn ang="0">
                  <a:pos x="543" y="18"/>
                </a:cxn>
                <a:cxn ang="0">
                  <a:pos x="408" y="11"/>
                </a:cxn>
                <a:cxn ang="0">
                  <a:pos x="281" y="45"/>
                </a:cxn>
                <a:cxn ang="0">
                  <a:pos x="172" y="112"/>
                </a:cxn>
                <a:cxn ang="0">
                  <a:pos x="86" y="206"/>
                </a:cxn>
                <a:cxn ang="0">
                  <a:pos x="30" y="322"/>
                </a:cxn>
                <a:cxn ang="0">
                  <a:pos x="11" y="453"/>
                </a:cxn>
              </a:cxnLst>
              <a:rect l="0" t="0" r="r" b="b"/>
              <a:pathLst>
                <a:path w="911" h="909">
                  <a:moveTo>
                    <a:pt x="0" y="453"/>
                  </a:moveTo>
                  <a:lnTo>
                    <a:pt x="0" y="408"/>
                  </a:lnTo>
                  <a:lnTo>
                    <a:pt x="7" y="363"/>
                  </a:lnTo>
                  <a:lnTo>
                    <a:pt x="18" y="318"/>
                  </a:lnTo>
                  <a:lnTo>
                    <a:pt x="33" y="277"/>
                  </a:lnTo>
                  <a:lnTo>
                    <a:pt x="52" y="235"/>
                  </a:lnTo>
                  <a:lnTo>
                    <a:pt x="75" y="198"/>
                  </a:lnTo>
                  <a:lnTo>
                    <a:pt x="101" y="164"/>
                  </a:lnTo>
                  <a:lnTo>
                    <a:pt x="131" y="131"/>
                  </a:lnTo>
                  <a:lnTo>
                    <a:pt x="165" y="101"/>
                  </a:lnTo>
                  <a:lnTo>
                    <a:pt x="198" y="75"/>
                  </a:lnTo>
                  <a:lnTo>
                    <a:pt x="236" y="52"/>
                  </a:lnTo>
                  <a:lnTo>
                    <a:pt x="277" y="33"/>
                  </a:lnTo>
                  <a:lnTo>
                    <a:pt x="318" y="18"/>
                  </a:lnTo>
                  <a:lnTo>
                    <a:pt x="363" y="7"/>
                  </a:lnTo>
                  <a:lnTo>
                    <a:pt x="408" y="0"/>
                  </a:lnTo>
                  <a:lnTo>
                    <a:pt x="453" y="0"/>
                  </a:lnTo>
                  <a:lnTo>
                    <a:pt x="498" y="0"/>
                  </a:lnTo>
                  <a:lnTo>
                    <a:pt x="543" y="7"/>
                  </a:lnTo>
                  <a:lnTo>
                    <a:pt x="588" y="18"/>
                  </a:lnTo>
                  <a:lnTo>
                    <a:pt x="629" y="33"/>
                  </a:lnTo>
                  <a:lnTo>
                    <a:pt x="671" y="52"/>
                  </a:lnTo>
                  <a:lnTo>
                    <a:pt x="708" y="75"/>
                  </a:lnTo>
                  <a:lnTo>
                    <a:pt x="742" y="101"/>
                  </a:lnTo>
                  <a:lnTo>
                    <a:pt x="776" y="131"/>
                  </a:lnTo>
                  <a:lnTo>
                    <a:pt x="806" y="164"/>
                  </a:lnTo>
                  <a:lnTo>
                    <a:pt x="832" y="198"/>
                  </a:lnTo>
                  <a:lnTo>
                    <a:pt x="854" y="235"/>
                  </a:lnTo>
                  <a:lnTo>
                    <a:pt x="873" y="277"/>
                  </a:lnTo>
                  <a:lnTo>
                    <a:pt x="888" y="318"/>
                  </a:lnTo>
                  <a:lnTo>
                    <a:pt x="899" y="363"/>
                  </a:lnTo>
                  <a:lnTo>
                    <a:pt x="907" y="408"/>
                  </a:lnTo>
                  <a:lnTo>
                    <a:pt x="911" y="453"/>
                  </a:lnTo>
                  <a:lnTo>
                    <a:pt x="907" y="497"/>
                  </a:lnTo>
                  <a:lnTo>
                    <a:pt x="899" y="542"/>
                  </a:lnTo>
                  <a:lnTo>
                    <a:pt x="888" y="587"/>
                  </a:lnTo>
                  <a:lnTo>
                    <a:pt x="873" y="628"/>
                  </a:lnTo>
                  <a:lnTo>
                    <a:pt x="854" y="670"/>
                  </a:lnTo>
                  <a:lnTo>
                    <a:pt x="832" y="707"/>
                  </a:lnTo>
                  <a:lnTo>
                    <a:pt x="806" y="741"/>
                  </a:lnTo>
                  <a:lnTo>
                    <a:pt x="776" y="774"/>
                  </a:lnTo>
                  <a:lnTo>
                    <a:pt x="742" y="804"/>
                  </a:lnTo>
                  <a:lnTo>
                    <a:pt x="708" y="830"/>
                  </a:lnTo>
                  <a:lnTo>
                    <a:pt x="671" y="853"/>
                  </a:lnTo>
                  <a:lnTo>
                    <a:pt x="629" y="872"/>
                  </a:lnTo>
                  <a:lnTo>
                    <a:pt x="588" y="887"/>
                  </a:lnTo>
                  <a:lnTo>
                    <a:pt x="547" y="898"/>
                  </a:lnTo>
                  <a:lnTo>
                    <a:pt x="502" y="905"/>
                  </a:lnTo>
                  <a:lnTo>
                    <a:pt x="453" y="909"/>
                  </a:lnTo>
                  <a:lnTo>
                    <a:pt x="408" y="905"/>
                  </a:lnTo>
                  <a:lnTo>
                    <a:pt x="363" y="898"/>
                  </a:lnTo>
                  <a:lnTo>
                    <a:pt x="318" y="887"/>
                  </a:lnTo>
                  <a:lnTo>
                    <a:pt x="277" y="872"/>
                  </a:lnTo>
                  <a:lnTo>
                    <a:pt x="236" y="853"/>
                  </a:lnTo>
                  <a:lnTo>
                    <a:pt x="198" y="830"/>
                  </a:lnTo>
                  <a:lnTo>
                    <a:pt x="165" y="804"/>
                  </a:lnTo>
                  <a:lnTo>
                    <a:pt x="131" y="774"/>
                  </a:lnTo>
                  <a:lnTo>
                    <a:pt x="101" y="741"/>
                  </a:lnTo>
                  <a:lnTo>
                    <a:pt x="75" y="707"/>
                  </a:lnTo>
                  <a:lnTo>
                    <a:pt x="52" y="670"/>
                  </a:lnTo>
                  <a:lnTo>
                    <a:pt x="33" y="628"/>
                  </a:lnTo>
                  <a:lnTo>
                    <a:pt x="18" y="587"/>
                  </a:lnTo>
                  <a:lnTo>
                    <a:pt x="7" y="546"/>
                  </a:lnTo>
                  <a:lnTo>
                    <a:pt x="0" y="501"/>
                  </a:lnTo>
                  <a:lnTo>
                    <a:pt x="0" y="453"/>
                  </a:lnTo>
                  <a:close/>
                  <a:moveTo>
                    <a:pt x="11" y="497"/>
                  </a:moveTo>
                  <a:lnTo>
                    <a:pt x="18" y="542"/>
                  </a:lnTo>
                  <a:lnTo>
                    <a:pt x="30" y="583"/>
                  </a:lnTo>
                  <a:lnTo>
                    <a:pt x="45" y="625"/>
                  </a:lnTo>
                  <a:lnTo>
                    <a:pt x="63" y="662"/>
                  </a:lnTo>
                  <a:lnTo>
                    <a:pt x="86" y="699"/>
                  </a:lnTo>
                  <a:lnTo>
                    <a:pt x="112" y="733"/>
                  </a:lnTo>
                  <a:lnTo>
                    <a:pt x="138" y="767"/>
                  </a:lnTo>
                  <a:lnTo>
                    <a:pt x="172" y="793"/>
                  </a:lnTo>
                  <a:lnTo>
                    <a:pt x="206" y="819"/>
                  </a:lnTo>
                  <a:lnTo>
                    <a:pt x="243" y="842"/>
                  </a:lnTo>
                  <a:lnTo>
                    <a:pt x="281" y="860"/>
                  </a:lnTo>
                  <a:lnTo>
                    <a:pt x="322" y="875"/>
                  </a:lnTo>
                  <a:lnTo>
                    <a:pt x="363" y="887"/>
                  </a:lnTo>
                  <a:lnTo>
                    <a:pt x="408" y="894"/>
                  </a:lnTo>
                  <a:lnTo>
                    <a:pt x="453" y="898"/>
                  </a:lnTo>
                  <a:lnTo>
                    <a:pt x="498" y="894"/>
                  </a:lnTo>
                  <a:lnTo>
                    <a:pt x="543" y="887"/>
                  </a:lnTo>
                  <a:lnTo>
                    <a:pt x="584" y="875"/>
                  </a:lnTo>
                  <a:lnTo>
                    <a:pt x="626" y="860"/>
                  </a:lnTo>
                  <a:lnTo>
                    <a:pt x="663" y="842"/>
                  </a:lnTo>
                  <a:lnTo>
                    <a:pt x="701" y="819"/>
                  </a:lnTo>
                  <a:lnTo>
                    <a:pt x="734" y="797"/>
                  </a:lnTo>
                  <a:lnTo>
                    <a:pt x="768" y="767"/>
                  </a:lnTo>
                  <a:lnTo>
                    <a:pt x="794" y="737"/>
                  </a:lnTo>
                  <a:lnTo>
                    <a:pt x="821" y="699"/>
                  </a:lnTo>
                  <a:lnTo>
                    <a:pt x="843" y="666"/>
                  </a:lnTo>
                  <a:lnTo>
                    <a:pt x="862" y="625"/>
                  </a:lnTo>
                  <a:lnTo>
                    <a:pt x="877" y="583"/>
                  </a:lnTo>
                  <a:lnTo>
                    <a:pt x="888" y="542"/>
                  </a:lnTo>
                  <a:lnTo>
                    <a:pt x="896" y="497"/>
                  </a:lnTo>
                  <a:lnTo>
                    <a:pt x="899" y="453"/>
                  </a:lnTo>
                  <a:lnTo>
                    <a:pt x="896" y="408"/>
                  </a:lnTo>
                  <a:lnTo>
                    <a:pt x="888" y="363"/>
                  </a:lnTo>
                  <a:lnTo>
                    <a:pt x="877" y="322"/>
                  </a:lnTo>
                  <a:lnTo>
                    <a:pt x="862" y="280"/>
                  </a:lnTo>
                  <a:lnTo>
                    <a:pt x="843" y="243"/>
                  </a:lnTo>
                  <a:lnTo>
                    <a:pt x="821" y="206"/>
                  </a:lnTo>
                  <a:lnTo>
                    <a:pt x="798" y="172"/>
                  </a:lnTo>
                  <a:lnTo>
                    <a:pt x="768" y="138"/>
                  </a:lnTo>
                  <a:lnTo>
                    <a:pt x="738" y="112"/>
                  </a:lnTo>
                  <a:lnTo>
                    <a:pt x="701" y="86"/>
                  </a:lnTo>
                  <a:lnTo>
                    <a:pt x="667" y="63"/>
                  </a:lnTo>
                  <a:lnTo>
                    <a:pt x="626" y="45"/>
                  </a:lnTo>
                  <a:lnTo>
                    <a:pt x="584" y="30"/>
                  </a:lnTo>
                  <a:lnTo>
                    <a:pt x="543" y="18"/>
                  </a:lnTo>
                  <a:lnTo>
                    <a:pt x="498" y="11"/>
                  </a:lnTo>
                  <a:lnTo>
                    <a:pt x="453" y="11"/>
                  </a:lnTo>
                  <a:lnTo>
                    <a:pt x="408" y="11"/>
                  </a:lnTo>
                  <a:lnTo>
                    <a:pt x="363" y="18"/>
                  </a:lnTo>
                  <a:lnTo>
                    <a:pt x="322" y="30"/>
                  </a:lnTo>
                  <a:lnTo>
                    <a:pt x="281" y="45"/>
                  </a:lnTo>
                  <a:lnTo>
                    <a:pt x="243" y="63"/>
                  </a:lnTo>
                  <a:lnTo>
                    <a:pt x="206" y="86"/>
                  </a:lnTo>
                  <a:lnTo>
                    <a:pt x="172" y="112"/>
                  </a:lnTo>
                  <a:lnTo>
                    <a:pt x="138" y="138"/>
                  </a:lnTo>
                  <a:lnTo>
                    <a:pt x="112" y="172"/>
                  </a:lnTo>
                  <a:lnTo>
                    <a:pt x="86" y="206"/>
                  </a:lnTo>
                  <a:lnTo>
                    <a:pt x="63" y="243"/>
                  </a:lnTo>
                  <a:lnTo>
                    <a:pt x="45" y="280"/>
                  </a:lnTo>
                  <a:lnTo>
                    <a:pt x="30" y="322"/>
                  </a:lnTo>
                  <a:lnTo>
                    <a:pt x="18" y="363"/>
                  </a:lnTo>
                  <a:lnTo>
                    <a:pt x="11" y="408"/>
                  </a:lnTo>
                  <a:lnTo>
                    <a:pt x="11" y="453"/>
                  </a:lnTo>
                  <a:lnTo>
                    <a:pt x="11" y="49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750" name="Rectangle 6"/>
            <p:cNvSpPr>
              <a:spLocks noChangeArrowheads="1"/>
            </p:cNvSpPr>
            <p:nvPr/>
          </p:nvSpPr>
          <p:spPr bwMode="auto">
            <a:xfrm>
              <a:off x="2807" y="1011"/>
              <a:ext cx="900" cy="1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3752" name="Rectangle 8"/>
            <p:cNvSpPr>
              <a:spLocks noChangeArrowheads="1"/>
            </p:cNvSpPr>
            <p:nvPr/>
          </p:nvSpPr>
          <p:spPr bwMode="auto">
            <a:xfrm>
              <a:off x="2946" y="720"/>
              <a:ext cx="647" cy="29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i="1" dirty="0" smtClean="0">
                  <a:solidFill>
                    <a:srgbClr val="000000"/>
                  </a:solidFill>
                  <a:latin typeface="Arial" pitchFamily="34" charset="0"/>
                  <a:cs typeface="Arial" pitchFamily="34" charset="0"/>
                </a:rPr>
                <a:t>c</a:t>
              </a:r>
              <a:r>
                <a:rPr kumimoji="0" lang="en-US" sz="1500" b="0" i="1" u="none" strike="noStrike" cap="none" normalizeH="0" baseline="0" dirty="0" smtClean="0">
                  <a:ln>
                    <a:noFill/>
                  </a:ln>
                  <a:solidFill>
                    <a:srgbClr val="000000"/>
                  </a:solidFill>
                  <a:effectLst/>
                  <a:latin typeface="Arial" pitchFamily="34" charset="0"/>
                  <a:cs typeface="Arial" pitchFamily="34" charset="0"/>
                </a:rPr>
                <a:t>ritical path </a:t>
              </a:r>
              <a:br>
                <a:rPr kumimoji="0" lang="en-US" sz="1500" b="0" i="1" u="none" strike="noStrike" cap="none" normalizeH="0" baseline="0" dirty="0" smtClean="0">
                  <a:ln>
                    <a:noFill/>
                  </a:ln>
                  <a:solidFill>
                    <a:srgbClr val="000000"/>
                  </a:solidFill>
                  <a:effectLst/>
                  <a:latin typeface="Arial" pitchFamily="34" charset="0"/>
                  <a:cs typeface="Arial" pitchFamily="34" charset="0"/>
                </a:rPr>
              </a:br>
              <a:r>
                <a:rPr kumimoji="0" lang="en-US" sz="1500" b="0" i="1" u="none" strike="noStrike" cap="none" normalizeH="0" baseline="0" dirty="0" smtClean="0">
                  <a:ln>
                    <a:noFill/>
                  </a:ln>
                  <a:solidFill>
                    <a:srgbClr val="000000"/>
                  </a:solidFill>
                  <a:effectLst/>
                  <a:latin typeface="Arial" pitchFamily="34" charset="0"/>
                  <a:cs typeface="Arial" pitchFamily="34" charset="0"/>
                </a:rPr>
                <a:t>value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3755" name="Rectangle 11"/>
            <p:cNvSpPr>
              <a:spLocks noChangeArrowheads="1"/>
            </p:cNvSpPr>
            <p:nvPr/>
          </p:nvSpPr>
          <p:spPr bwMode="auto">
            <a:xfrm>
              <a:off x="3216" y="1198"/>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3756" name="Rectangle 12"/>
            <p:cNvSpPr>
              <a:spLocks noChangeArrowheads="1"/>
            </p:cNvSpPr>
            <p:nvPr/>
          </p:nvSpPr>
          <p:spPr bwMode="auto">
            <a:xfrm>
              <a:off x="2936" y="1022"/>
              <a:ext cx="711" cy="29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smtClean="0">
                  <a:ln>
                    <a:noFill/>
                  </a:ln>
                  <a:solidFill>
                    <a:srgbClr val="000000"/>
                  </a:solidFill>
                  <a:effectLst/>
                  <a:latin typeface="Arial" pitchFamily="34" charset="0"/>
                  <a:cs typeface="Arial" pitchFamily="34" charset="0"/>
                </a:rPr>
                <a:t>average exec.</a:t>
              </a:r>
              <a:r>
                <a:rPr kumimoji="0" lang="en-US" sz="1500" b="0" i="1" u="none" strike="noStrike" cap="none" normalizeH="0" dirty="0" smtClean="0">
                  <a:ln>
                    <a:noFill/>
                  </a:ln>
                  <a:solidFill>
                    <a:srgbClr val="000000"/>
                  </a:solidFill>
                  <a:effectLst/>
                  <a:latin typeface="Arial" pitchFamily="34" charset="0"/>
                  <a:cs typeface="Arial" pitchFamily="34" charset="0"/>
                </a:rPr>
                <a:t> time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1" name="Oval 60"/>
          <p:cNvSpPr/>
          <p:nvPr/>
        </p:nvSpPr>
        <p:spPr bwMode="auto">
          <a:xfrm>
            <a:off x="5078417" y="2216785"/>
            <a:ext cx="1295400" cy="1346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63" name="Oval 62"/>
          <p:cNvSpPr/>
          <p:nvPr/>
        </p:nvSpPr>
        <p:spPr bwMode="auto">
          <a:xfrm>
            <a:off x="6493034" y="2165350"/>
            <a:ext cx="1295400" cy="1346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65" name="Oval 64"/>
          <p:cNvSpPr/>
          <p:nvPr/>
        </p:nvSpPr>
        <p:spPr bwMode="auto">
          <a:xfrm>
            <a:off x="7899400" y="2178685"/>
            <a:ext cx="1295400" cy="1346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3" grpId="0" animBg="1"/>
      <p:bldP spid="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31838"/>
          </a:xfrm>
        </p:spPr>
        <p:txBody>
          <a:bodyPr/>
          <a:lstStyle/>
          <a:p>
            <a:r>
              <a:rPr lang="en-US" dirty="0" smtClean="0"/>
              <a:t>Dynamic Available Tasks Critical Path (DATCP)</a:t>
            </a:r>
            <a:endParaRPr lang="en-US" dirty="0"/>
          </a:p>
        </p:txBody>
      </p:sp>
      <p:sp>
        <p:nvSpPr>
          <p:cNvPr id="3" name="Content Placeholder 2"/>
          <p:cNvSpPr>
            <a:spLocks noGrp="1"/>
          </p:cNvSpPr>
          <p:nvPr>
            <p:ph idx="1"/>
          </p:nvPr>
        </p:nvSpPr>
        <p:spPr>
          <a:xfrm>
            <a:off x="12700" y="695325"/>
            <a:ext cx="9131300" cy="6162675"/>
          </a:xfrm>
        </p:spPr>
        <p:txBody>
          <a:bodyPr/>
          <a:lstStyle/>
          <a:p>
            <a:pPr marL="457200" indent="-457200">
              <a:buNone/>
            </a:pPr>
            <a:r>
              <a:rPr lang="en-US" u="sng" dirty="0" smtClean="0">
                <a:solidFill>
                  <a:srgbClr val="FF0000"/>
                </a:solidFill>
              </a:rPr>
              <a:t>outline</a:t>
            </a:r>
          </a:p>
          <a:p>
            <a:pPr marL="457200" indent="-457200">
              <a:buSzPct val="100000"/>
              <a:buFont typeface="+mj-lt"/>
              <a:buAutoNum type="arabicPeriod"/>
            </a:pPr>
            <a:r>
              <a:rPr lang="en-US" dirty="0" smtClean="0">
                <a:solidFill>
                  <a:schemeClr val="bg2">
                    <a:lumMod val="60000"/>
                    <a:lumOff val="40000"/>
                  </a:schemeClr>
                </a:solidFill>
              </a:rPr>
              <a:t>calculate the critical path</a:t>
            </a:r>
            <a:br>
              <a:rPr lang="en-US" dirty="0" smtClean="0">
                <a:solidFill>
                  <a:schemeClr val="bg2">
                    <a:lumMod val="60000"/>
                    <a:lumOff val="40000"/>
                  </a:schemeClr>
                </a:solidFill>
              </a:rPr>
            </a:br>
            <a:r>
              <a:rPr lang="en-US" dirty="0" smtClean="0">
                <a:solidFill>
                  <a:schemeClr val="bg2">
                    <a:lumMod val="60000"/>
                    <a:lumOff val="40000"/>
                  </a:schemeClr>
                </a:solidFill>
              </a:rPr>
              <a:t> for each application</a:t>
            </a:r>
          </a:p>
          <a:p>
            <a:pPr marL="457200" indent="-457200">
              <a:buSzPct val="100000"/>
              <a:buFont typeface="+mj-lt"/>
              <a:buAutoNum type="arabicPeriod"/>
            </a:pPr>
            <a:r>
              <a:rPr lang="en-US" dirty="0" smtClean="0">
                <a:solidFill>
                  <a:schemeClr val="bg2">
                    <a:lumMod val="60000"/>
                    <a:lumOff val="40000"/>
                  </a:schemeClr>
                </a:solidFill>
              </a:rPr>
              <a:t>dynamically create a list of </a:t>
            </a:r>
            <a:br>
              <a:rPr lang="en-US" dirty="0" smtClean="0">
                <a:solidFill>
                  <a:schemeClr val="bg2">
                    <a:lumMod val="60000"/>
                    <a:lumOff val="40000"/>
                  </a:schemeClr>
                </a:solidFill>
              </a:rPr>
            </a:br>
            <a:r>
              <a:rPr lang="en-US" dirty="0" smtClean="0">
                <a:solidFill>
                  <a:schemeClr val="bg2">
                    <a:lumMod val="60000"/>
                    <a:lumOff val="40000"/>
                  </a:schemeClr>
                </a:solidFill>
              </a:rPr>
              <a:t>all tasks available for mapping</a:t>
            </a:r>
          </a:p>
          <a:p>
            <a:pPr marL="457200" indent="-457200">
              <a:buSzPct val="100000"/>
              <a:buFont typeface="+mj-lt"/>
              <a:buAutoNum type="arabicPeriod"/>
            </a:pPr>
            <a:r>
              <a:rPr lang="en-US" dirty="0" smtClean="0">
                <a:solidFill>
                  <a:srgbClr val="FF0000"/>
                </a:solidFill>
              </a:rPr>
              <a:t>determine the task with the </a:t>
            </a:r>
            <a:br>
              <a:rPr lang="en-US" dirty="0" smtClean="0">
                <a:solidFill>
                  <a:srgbClr val="FF0000"/>
                </a:solidFill>
              </a:rPr>
            </a:br>
            <a:r>
              <a:rPr lang="en-US" dirty="0" smtClean="0">
                <a:solidFill>
                  <a:srgbClr val="FF0000"/>
                </a:solidFill>
              </a:rPr>
              <a:t>longest critical path from the list </a:t>
            </a:r>
            <a:br>
              <a:rPr lang="en-US" dirty="0" smtClean="0">
                <a:solidFill>
                  <a:srgbClr val="FF0000"/>
                </a:solidFill>
              </a:rPr>
            </a:br>
            <a:r>
              <a:rPr lang="en-US" dirty="0" smtClean="0">
                <a:solidFill>
                  <a:srgbClr val="FF0000"/>
                </a:solidFill>
              </a:rPr>
              <a:t>of available tasks</a:t>
            </a:r>
          </a:p>
          <a:p>
            <a:pPr marL="457200" indent="-457200">
              <a:buSzPct val="100000"/>
              <a:buFont typeface="+mj-lt"/>
              <a:buAutoNum type="arabicPeriod"/>
            </a:pPr>
            <a:r>
              <a:rPr lang="en-US" dirty="0" smtClean="0">
                <a:solidFill>
                  <a:schemeClr val="bg2">
                    <a:lumMod val="60000"/>
                    <a:lumOff val="40000"/>
                  </a:schemeClr>
                </a:solidFill>
              </a:rPr>
              <a:t>task </a:t>
            </a:r>
            <a:r>
              <a:rPr lang="en-US" i="1" dirty="0" err="1" smtClean="0">
                <a:solidFill>
                  <a:schemeClr val="bg2">
                    <a:lumMod val="60000"/>
                    <a:lumOff val="40000"/>
                  </a:schemeClr>
                </a:solidFill>
              </a:rPr>
              <a:t>t</a:t>
            </a:r>
            <a:r>
              <a:rPr lang="en-US" i="1" baseline="-25000" dirty="0" err="1" smtClean="0">
                <a:solidFill>
                  <a:schemeClr val="bg2">
                    <a:lumMod val="60000"/>
                    <a:lumOff val="40000"/>
                  </a:schemeClr>
                </a:solidFill>
              </a:rPr>
              <a:t>i</a:t>
            </a:r>
            <a:r>
              <a:rPr lang="en-US" dirty="0" smtClean="0">
                <a:solidFill>
                  <a:schemeClr val="bg2">
                    <a:lumMod val="60000"/>
                    <a:lumOff val="40000"/>
                  </a:schemeClr>
                </a:solidFill>
              </a:rPr>
              <a:t> determined in (3) is assigned </a:t>
            </a:r>
            <a:br>
              <a:rPr lang="en-US" dirty="0" smtClean="0">
                <a:solidFill>
                  <a:schemeClr val="bg2">
                    <a:lumMod val="60000"/>
                    <a:lumOff val="40000"/>
                  </a:schemeClr>
                </a:solidFill>
              </a:rPr>
            </a:br>
            <a:r>
              <a:rPr lang="en-US" dirty="0" smtClean="0">
                <a:solidFill>
                  <a:schemeClr val="bg2">
                    <a:lumMod val="60000"/>
                    <a:lumOff val="40000"/>
                  </a:schemeClr>
                </a:solidFill>
              </a:rPr>
              <a:t>to the PE that gives the maximum </a:t>
            </a:r>
            <a:br>
              <a:rPr lang="en-US" dirty="0" smtClean="0">
                <a:solidFill>
                  <a:schemeClr val="bg2">
                    <a:lumMod val="60000"/>
                    <a:lumOff val="40000"/>
                  </a:schemeClr>
                </a:solidFill>
              </a:rPr>
            </a:br>
            <a:r>
              <a:rPr lang="en-US" dirty="0" smtClean="0">
                <a:solidFill>
                  <a:schemeClr val="bg2">
                    <a:lumMod val="60000"/>
                    <a:lumOff val="40000"/>
                  </a:schemeClr>
                </a:solidFill>
              </a:rPr>
              <a:t>system robustness based on </a:t>
            </a:r>
            <a:br>
              <a:rPr lang="en-US" dirty="0" smtClean="0">
                <a:solidFill>
                  <a:schemeClr val="bg2">
                    <a:lumMod val="60000"/>
                    <a:lumOff val="40000"/>
                  </a:schemeClr>
                </a:solidFill>
              </a:rPr>
            </a:br>
            <a:r>
              <a:rPr lang="en-US" dirty="0" smtClean="0">
                <a:solidFill>
                  <a:schemeClr val="bg2">
                    <a:lumMod val="60000"/>
                    <a:lumOff val="40000"/>
                  </a:schemeClr>
                </a:solidFill>
              </a:rPr>
              <a:t>partial mapping</a:t>
            </a:r>
          </a:p>
          <a:p>
            <a:pPr marL="457200" indent="-457200">
              <a:buSzPct val="100000"/>
              <a:buFont typeface="+mj-lt"/>
              <a:buAutoNum type="arabicPeriod"/>
            </a:pPr>
            <a:r>
              <a:rPr lang="en-US" dirty="0" smtClean="0">
                <a:solidFill>
                  <a:schemeClr val="bg2">
                    <a:lumMod val="60000"/>
                    <a:lumOff val="40000"/>
                  </a:schemeClr>
                </a:solidFill>
              </a:rPr>
              <a:t>repeat steps (2)–(4) until all tasks </a:t>
            </a:r>
            <a:br>
              <a:rPr lang="en-US" dirty="0" smtClean="0">
                <a:solidFill>
                  <a:schemeClr val="bg2">
                    <a:lumMod val="60000"/>
                    <a:lumOff val="40000"/>
                  </a:schemeClr>
                </a:solidFill>
              </a:rPr>
            </a:br>
            <a:r>
              <a:rPr lang="en-US" dirty="0" smtClean="0">
                <a:solidFill>
                  <a:schemeClr val="bg2">
                    <a:lumMod val="60000"/>
                    <a:lumOff val="40000"/>
                  </a:schemeClr>
                </a:solidFill>
              </a:rPr>
              <a:t>are mapped</a:t>
            </a:r>
          </a:p>
          <a:p>
            <a:pPr marL="457200" indent="-4572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45A7539-6E7B-4BBD-A1DB-56072BF6878F}" type="slidenum">
              <a:rPr lang="ko-KR" altLang="en-US" smtClean="0"/>
              <a:pPr/>
              <a:t>17</a:t>
            </a:fld>
            <a:endParaRPr lang="en-US" altLang="ko-KR"/>
          </a:p>
        </p:txBody>
      </p:sp>
      <p:sp>
        <p:nvSpPr>
          <p:cNvPr id="5" name="Oval 4"/>
          <p:cNvSpPr/>
          <p:nvPr/>
        </p:nvSpPr>
        <p:spPr>
          <a:xfrm>
            <a:off x="6591300" y="924720"/>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dirty="0" smtClean="0">
              <a:solidFill>
                <a:schemeClr val="tx1"/>
              </a:solidFill>
              <a:latin typeface="Arial" pitchFamily="34" charset="0"/>
              <a:cs typeface="Arial" pitchFamily="34" charset="0"/>
            </a:endParaRPr>
          </a:p>
        </p:txBody>
      </p:sp>
      <p:sp>
        <p:nvSpPr>
          <p:cNvPr id="6" name="Oval 5"/>
          <p:cNvSpPr/>
          <p:nvPr/>
        </p:nvSpPr>
        <p:spPr>
          <a:xfrm>
            <a:off x="5189220" y="2341246"/>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400" dirty="0" smtClean="0">
                <a:solidFill>
                  <a:schemeClr val="tx1"/>
                </a:solidFill>
                <a:latin typeface="Arial" pitchFamily="34" charset="0"/>
                <a:cs typeface="Arial" pitchFamily="34" charset="0"/>
              </a:rPr>
              <a:t> </a:t>
            </a:r>
            <a:endParaRPr lang="en-US" sz="2400" dirty="0">
              <a:solidFill>
                <a:schemeClr val="tx1"/>
              </a:solidFill>
              <a:latin typeface="Arial" pitchFamily="34" charset="0"/>
              <a:cs typeface="Arial" pitchFamily="34" charset="0"/>
            </a:endParaRPr>
          </a:p>
        </p:txBody>
      </p:sp>
      <p:sp>
        <p:nvSpPr>
          <p:cNvPr id="7" name="Oval 6"/>
          <p:cNvSpPr/>
          <p:nvPr/>
        </p:nvSpPr>
        <p:spPr>
          <a:xfrm>
            <a:off x="6591300" y="2341246"/>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dirty="0" smtClean="0">
              <a:solidFill>
                <a:schemeClr val="tx1"/>
              </a:solidFill>
              <a:latin typeface="Arial" pitchFamily="34" charset="0"/>
              <a:cs typeface="Arial" pitchFamily="34" charset="0"/>
            </a:endParaRPr>
          </a:p>
          <a:p>
            <a:pPr algn="ctr">
              <a:buNone/>
            </a:pPr>
            <a:r>
              <a:rPr lang="en-US" sz="2400" dirty="0" smtClean="0">
                <a:solidFill>
                  <a:schemeClr val="tx1"/>
                </a:solidFill>
                <a:latin typeface="Arial" pitchFamily="34" charset="0"/>
                <a:cs typeface="Arial" pitchFamily="34" charset="0"/>
              </a:rPr>
              <a:t> </a:t>
            </a:r>
          </a:p>
        </p:txBody>
      </p:sp>
      <p:sp>
        <p:nvSpPr>
          <p:cNvPr id="8" name="Oval 7"/>
          <p:cNvSpPr/>
          <p:nvPr/>
        </p:nvSpPr>
        <p:spPr>
          <a:xfrm>
            <a:off x="8008620" y="2341246"/>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400" dirty="0" smtClean="0">
                <a:solidFill>
                  <a:schemeClr val="tx1"/>
                </a:solidFill>
                <a:latin typeface="Arial" pitchFamily="34" charset="0"/>
                <a:cs typeface="Arial" pitchFamily="34" charset="0"/>
              </a:rPr>
              <a:t> </a:t>
            </a:r>
          </a:p>
        </p:txBody>
      </p:sp>
      <p:cxnSp>
        <p:nvCxnSpPr>
          <p:cNvPr id="9" name="Straight Arrow Connector 8"/>
          <p:cNvCxnSpPr>
            <a:stCxn id="5" idx="2"/>
            <a:endCxn id="6" idx="0"/>
          </p:cNvCxnSpPr>
          <p:nvPr/>
        </p:nvCxnSpPr>
        <p:spPr>
          <a:xfrm rot="10800000" flipV="1">
            <a:off x="5737860" y="1473360"/>
            <a:ext cx="853440" cy="8678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4"/>
            <a:endCxn id="7" idx="0"/>
          </p:cNvCxnSpPr>
          <p:nvPr/>
        </p:nvCxnSpPr>
        <p:spPr>
          <a:xfrm rot="5400000">
            <a:off x="6980317" y="2181623"/>
            <a:ext cx="319246" cy="1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6"/>
            <a:endCxn id="8" idx="0"/>
          </p:cNvCxnSpPr>
          <p:nvPr/>
        </p:nvCxnSpPr>
        <p:spPr>
          <a:xfrm>
            <a:off x="7688580" y="1473360"/>
            <a:ext cx="868680" cy="8678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753100" y="4048920"/>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000" dirty="0">
              <a:solidFill>
                <a:schemeClr val="tx1"/>
              </a:solidFill>
              <a:latin typeface="Arial" pitchFamily="34" charset="0"/>
              <a:cs typeface="Arial" pitchFamily="34" charset="0"/>
            </a:endParaRPr>
          </a:p>
        </p:txBody>
      </p:sp>
      <p:sp>
        <p:nvSpPr>
          <p:cNvPr id="13" name="Oval 12"/>
          <p:cNvSpPr/>
          <p:nvPr/>
        </p:nvSpPr>
        <p:spPr>
          <a:xfrm>
            <a:off x="7475220" y="4048920"/>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buNone/>
            </a:pPr>
            <a:endParaRPr lang="en-US" sz="2400" dirty="0" smtClean="0">
              <a:solidFill>
                <a:schemeClr val="tx1"/>
              </a:solidFill>
              <a:latin typeface="Arial" pitchFamily="34" charset="0"/>
              <a:cs typeface="Arial" pitchFamily="34" charset="0"/>
            </a:endParaRPr>
          </a:p>
        </p:txBody>
      </p:sp>
      <p:cxnSp>
        <p:nvCxnSpPr>
          <p:cNvPr id="14" name="Straight Arrow Connector 13"/>
          <p:cNvCxnSpPr>
            <a:stCxn id="6" idx="4"/>
            <a:endCxn id="12" idx="0"/>
          </p:cNvCxnSpPr>
          <p:nvPr/>
        </p:nvCxnSpPr>
        <p:spPr>
          <a:xfrm rot="16200000" flipH="1">
            <a:off x="5714603" y="3461783"/>
            <a:ext cx="610394" cy="5638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4"/>
            <a:endCxn id="12" idx="0"/>
          </p:cNvCxnSpPr>
          <p:nvPr/>
        </p:nvCxnSpPr>
        <p:spPr>
          <a:xfrm rot="5400000">
            <a:off x="6415643" y="3324623"/>
            <a:ext cx="610394"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4"/>
            <a:endCxn id="13" idx="0"/>
          </p:cNvCxnSpPr>
          <p:nvPr/>
        </p:nvCxnSpPr>
        <p:spPr>
          <a:xfrm rot="16200000" flipH="1">
            <a:off x="7276703" y="3301763"/>
            <a:ext cx="610394" cy="8839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4"/>
            <a:endCxn id="13" idx="0"/>
          </p:cNvCxnSpPr>
          <p:nvPr/>
        </p:nvCxnSpPr>
        <p:spPr>
          <a:xfrm rot="5400000">
            <a:off x="7985363" y="3477023"/>
            <a:ext cx="610394"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667500" y="5694840"/>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dirty="0" smtClean="0">
              <a:solidFill>
                <a:schemeClr val="tx1"/>
              </a:solidFill>
              <a:latin typeface="Arial" pitchFamily="34" charset="0"/>
              <a:cs typeface="Arial" pitchFamily="34" charset="0"/>
            </a:endParaRPr>
          </a:p>
          <a:p>
            <a:pPr algn="ctr"/>
            <a:endParaRPr lang="en-US" sz="2000" dirty="0" smtClean="0">
              <a:solidFill>
                <a:schemeClr val="tx1"/>
              </a:solidFill>
              <a:latin typeface="Arial" pitchFamily="34" charset="0"/>
              <a:cs typeface="Arial" pitchFamily="34" charset="0"/>
            </a:endParaRPr>
          </a:p>
        </p:txBody>
      </p:sp>
      <p:cxnSp>
        <p:nvCxnSpPr>
          <p:cNvPr id="19" name="Straight Arrow Connector 18"/>
          <p:cNvCxnSpPr>
            <a:stCxn id="12" idx="4"/>
            <a:endCxn id="18" idx="0"/>
          </p:cNvCxnSpPr>
          <p:nvPr/>
        </p:nvCxnSpPr>
        <p:spPr>
          <a:xfrm rot="16200000" flipH="1">
            <a:off x="6484620" y="4963320"/>
            <a:ext cx="548640" cy="914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4"/>
            <a:endCxn id="18" idx="0"/>
          </p:cNvCxnSpPr>
          <p:nvPr/>
        </p:nvCxnSpPr>
        <p:spPr>
          <a:xfrm rot="5400000">
            <a:off x="7345680" y="5016660"/>
            <a:ext cx="548640" cy="8077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53100" y="16105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8</a:t>
            </a:r>
            <a:endParaRPr lang="en-US" sz="2000" dirty="0">
              <a:latin typeface="Arial" pitchFamily="34" charset="0"/>
              <a:cs typeface="Arial" pitchFamily="34" charset="0"/>
            </a:endParaRPr>
          </a:p>
        </p:txBody>
      </p:sp>
      <p:sp>
        <p:nvSpPr>
          <p:cNvPr id="22" name="TextBox 21"/>
          <p:cNvSpPr txBox="1"/>
          <p:nvPr/>
        </p:nvSpPr>
        <p:spPr>
          <a:xfrm>
            <a:off x="6743700" y="1991520"/>
            <a:ext cx="381000" cy="400110"/>
          </a:xfrm>
          <a:prstGeom prst="rect">
            <a:avLst/>
          </a:prstGeom>
          <a:noFill/>
        </p:spPr>
        <p:txBody>
          <a:bodyPr wrap="square" rtlCol="0">
            <a:spAutoFit/>
          </a:bodyPr>
          <a:lstStyle/>
          <a:p>
            <a:r>
              <a:rPr lang="en-US" sz="2000" dirty="0">
                <a:latin typeface="Arial" pitchFamily="34" charset="0"/>
                <a:cs typeface="Arial" pitchFamily="34" charset="0"/>
              </a:rPr>
              <a:t>7</a:t>
            </a:r>
          </a:p>
        </p:txBody>
      </p:sp>
      <p:sp>
        <p:nvSpPr>
          <p:cNvPr id="23" name="TextBox 22"/>
          <p:cNvSpPr txBox="1"/>
          <p:nvPr/>
        </p:nvSpPr>
        <p:spPr>
          <a:xfrm>
            <a:off x="8267700" y="17629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6</a:t>
            </a:r>
            <a:endParaRPr lang="en-US" sz="2000" dirty="0">
              <a:latin typeface="Arial" pitchFamily="34" charset="0"/>
              <a:cs typeface="Arial" pitchFamily="34" charset="0"/>
            </a:endParaRPr>
          </a:p>
        </p:txBody>
      </p:sp>
      <p:sp>
        <p:nvSpPr>
          <p:cNvPr id="24" name="TextBox 23"/>
          <p:cNvSpPr txBox="1"/>
          <p:nvPr/>
        </p:nvSpPr>
        <p:spPr>
          <a:xfrm>
            <a:off x="5676900" y="35917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3</a:t>
            </a:r>
            <a:endParaRPr lang="en-US" sz="2000" dirty="0">
              <a:latin typeface="Arial" pitchFamily="34" charset="0"/>
              <a:cs typeface="Arial" pitchFamily="34" charset="0"/>
            </a:endParaRPr>
          </a:p>
        </p:txBody>
      </p:sp>
      <p:sp>
        <p:nvSpPr>
          <p:cNvPr id="25" name="TextBox 24"/>
          <p:cNvSpPr txBox="1"/>
          <p:nvPr/>
        </p:nvSpPr>
        <p:spPr>
          <a:xfrm>
            <a:off x="6438900" y="34393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5</a:t>
            </a:r>
            <a:endParaRPr lang="en-US" sz="2000" dirty="0">
              <a:latin typeface="Arial" pitchFamily="34" charset="0"/>
              <a:cs typeface="Arial" pitchFamily="34" charset="0"/>
            </a:endParaRPr>
          </a:p>
        </p:txBody>
      </p:sp>
      <p:sp>
        <p:nvSpPr>
          <p:cNvPr id="26" name="TextBox 25"/>
          <p:cNvSpPr txBox="1"/>
          <p:nvPr/>
        </p:nvSpPr>
        <p:spPr>
          <a:xfrm>
            <a:off x="7505700" y="34393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8</a:t>
            </a:r>
            <a:endParaRPr lang="en-US" sz="2000" dirty="0">
              <a:latin typeface="Arial" pitchFamily="34" charset="0"/>
              <a:cs typeface="Arial" pitchFamily="34" charset="0"/>
            </a:endParaRPr>
          </a:p>
        </p:txBody>
      </p:sp>
      <p:sp>
        <p:nvSpPr>
          <p:cNvPr id="27" name="TextBox 26"/>
          <p:cNvSpPr txBox="1"/>
          <p:nvPr/>
        </p:nvSpPr>
        <p:spPr>
          <a:xfrm>
            <a:off x="8343900" y="3591720"/>
            <a:ext cx="381000" cy="400110"/>
          </a:xfrm>
          <a:prstGeom prst="rect">
            <a:avLst/>
          </a:prstGeom>
          <a:noFill/>
        </p:spPr>
        <p:txBody>
          <a:bodyPr wrap="square" rtlCol="0">
            <a:spAutoFit/>
          </a:bodyPr>
          <a:lstStyle/>
          <a:p>
            <a:r>
              <a:rPr lang="en-US" sz="2000" dirty="0">
                <a:latin typeface="Arial" pitchFamily="34" charset="0"/>
                <a:cs typeface="Arial" pitchFamily="34" charset="0"/>
              </a:rPr>
              <a:t>5</a:t>
            </a:r>
          </a:p>
        </p:txBody>
      </p:sp>
      <p:sp>
        <p:nvSpPr>
          <p:cNvPr id="28" name="TextBox 27"/>
          <p:cNvSpPr txBox="1"/>
          <p:nvPr/>
        </p:nvSpPr>
        <p:spPr>
          <a:xfrm>
            <a:off x="6413500" y="53443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4</a:t>
            </a:r>
            <a:endParaRPr lang="en-US" sz="2000" dirty="0">
              <a:latin typeface="Arial" pitchFamily="34" charset="0"/>
              <a:cs typeface="Arial" pitchFamily="34" charset="0"/>
            </a:endParaRPr>
          </a:p>
        </p:txBody>
      </p:sp>
      <p:sp>
        <p:nvSpPr>
          <p:cNvPr id="29" name="TextBox 28"/>
          <p:cNvSpPr txBox="1"/>
          <p:nvPr/>
        </p:nvSpPr>
        <p:spPr>
          <a:xfrm>
            <a:off x="7632700" y="5306220"/>
            <a:ext cx="381000" cy="400110"/>
          </a:xfrm>
          <a:prstGeom prst="rect">
            <a:avLst/>
          </a:prstGeom>
          <a:noFill/>
        </p:spPr>
        <p:txBody>
          <a:bodyPr wrap="square" rtlCol="0">
            <a:spAutoFit/>
          </a:bodyPr>
          <a:lstStyle/>
          <a:p>
            <a:r>
              <a:rPr lang="en-US" sz="2000" dirty="0">
                <a:latin typeface="Arial" pitchFamily="34" charset="0"/>
                <a:cs typeface="Arial" pitchFamily="34" charset="0"/>
              </a:rPr>
              <a:t>5</a:t>
            </a:r>
          </a:p>
        </p:txBody>
      </p:sp>
      <p:cxnSp>
        <p:nvCxnSpPr>
          <p:cNvPr id="30" name="Straight Connector 29"/>
          <p:cNvCxnSpPr>
            <a:stCxn id="5" idx="2"/>
            <a:endCxn id="5" idx="6"/>
          </p:cNvCxnSpPr>
          <p:nvPr/>
        </p:nvCxnSpPr>
        <p:spPr>
          <a:xfrm rot="10800000" flipH="1">
            <a:off x="6591300" y="1473360"/>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6" idx="2"/>
            <a:endCxn id="6" idx="6"/>
          </p:cNvCxnSpPr>
          <p:nvPr/>
        </p:nvCxnSpPr>
        <p:spPr>
          <a:xfrm rot="10800000" flipH="1">
            <a:off x="5189220" y="2889886"/>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7" idx="2"/>
            <a:endCxn id="7" idx="6"/>
          </p:cNvCxnSpPr>
          <p:nvPr/>
        </p:nvCxnSpPr>
        <p:spPr>
          <a:xfrm rot="10800000" flipH="1">
            <a:off x="6591300" y="2889886"/>
            <a:ext cx="109728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8" idx="2"/>
            <a:endCxn id="8" idx="6"/>
          </p:cNvCxnSpPr>
          <p:nvPr/>
        </p:nvCxnSpPr>
        <p:spPr>
          <a:xfrm rot="10800000" flipH="1">
            <a:off x="8008620" y="2889886"/>
            <a:ext cx="109728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2" idx="2"/>
            <a:endCxn id="12" idx="6"/>
          </p:cNvCxnSpPr>
          <p:nvPr/>
        </p:nvCxnSpPr>
        <p:spPr>
          <a:xfrm rot="10800000" flipH="1">
            <a:off x="5753100" y="4597560"/>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3" idx="2"/>
            <a:endCxn id="13" idx="6"/>
          </p:cNvCxnSpPr>
          <p:nvPr/>
        </p:nvCxnSpPr>
        <p:spPr>
          <a:xfrm rot="10800000" flipH="1">
            <a:off x="7475220" y="4597560"/>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8" idx="2"/>
            <a:endCxn id="18" idx="6"/>
          </p:cNvCxnSpPr>
          <p:nvPr/>
        </p:nvCxnSpPr>
        <p:spPr>
          <a:xfrm rot="10800000" flipH="1">
            <a:off x="6667500" y="6243480"/>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894354" y="1000920"/>
            <a:ext cx="547846" cy="461665"/>
          </a:xfrm>
          <a:prstGeom prst="rect">
            <a:avLst/>
          </a:prstGeom>
          <a:noFill/>
        </p:spPr>
        <p:txBody>
          <a:bodyPr wrap="square" rtlCol="0">
            <a:spAutoFit/>
          </a:bodyPr>
          <a:lstStyle/>
          <a:p>
            <a:pPr>
              <a:buNone/>
            </a:pPr>
            <a:r>
              <a:rPr lang="en-US" sz="2400" b="1" dirty="0" smtClean="0">
                <a:solidFill>
                  <a:srgbClr val="FF0000"/>
                </a:solidFill>
              </a:rPr>
              <a:t>37</a:t>
            </a:r>
            <a:endParaRPr lang="en-US" sz="2400" b="1" dirty="0">
              <a:solidFill>
                <a:srgbClr val="FF0000"/>
              </a:solidFill>
            </a:endParaRPr>
          </a:p>
        </p:txBody>
      </p:sp>
      <p:sp>
        <p:nvSpPr>
          <p:cNvPr id="45" name="TextBox 44"/>
          <p:cNvSpPr txBox="1"/>
          <p:nvPr/>
        </p:nvSpPr>
        <p:spPr>
          <a:xfrm>
            <a:off x="6972300" y="1473359"/>
            <a:ext cx="365760" cy="461665"/>
          </a:xfrm>
          <a:prstGeom prst="rect">
            <a:avLst/>
          </a:prstGeom>
          <a:noFill/>
        </p:spPr>
        <p:txBody>
          <a:bodyPr wrap="square" rtlCol="0">
            <a:spAutoFit/>
          </a:bodyPr>
          <a:lstStyle/>
          <a:p>
            <a:pPr>
              <a:buNone/>
            </a:pPr>
            <a:r>
              <a:rPr lang="en-US" sz="2400" dirty="0" smtClean="0"/>
              <a:t>3</a:t>
            </a:r>
            <a:endParaRPr lang="en-US" sz="2400" dirty="0"/>
          </a:p>
        </p:txBody>
      </p:sp>
      <p:sp>
        <p:nvSpPr>
          <p:cNvPr id="47" name="TextBox 46"/>
          <p:cNvSpPr txBox="1"/>
          <p:nvPr/>
        </p:nvSpPr>
        <p:spPr>
          <a:xfrm>
            <a:off x="8305800" y="2442430"/>
            <a:ext cx="698500"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23</a:t>
            </a:r>
            <a:endParaRPr lang="en-US" sz="2400" b="1" dirty="0">
              <a:solidFill>
                <a:srgbClr val="FF0000"/>
              </a:solidFill>
              <a:latin typeface="Arial" pitchFamily="34" charset="0"/>
              <a:cs typeface="Arial" pitchFamily="34" charset="0"/>
            </a:endParaRPr>
          </a:p>
        </p:txBody>
      </p:sp>
      <p:sp>
        <p:nvSpPr>
          <p:cNvPr id="48" name="TextBox 47"/>
          <p:cNvSpPr txBox="1"/>
          <p:nvPr/>
        </p:nvSpPr>
        <p:spPr>
          <a:xfrm>
            <a:off x="8394700" y="2921794"/>
            <a:ext cx="3810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4</a:t>
            </a:r>
            <a:endParaRPr lang="en-US" sz="2400" dirty="0">
              <a:latin typeface="Arial" pitchFamily="34" charset="0"/>
              <a:cs typeface="Arial" pitchFamily="34" charset="0"/>
            </a:endParaRPr>
          </a:p>
        </p:txBody>
      </p:sp>
      <p:sp>
        <p:nvSpPr>
          <p:cNvPr id="50" name="TextBox 49"/>
          <p:cNvSpPr txBox="1"/>
          <p:nvPr/>
        </p:nvSpPr>
        <p:spPr>
          <a:xfrm>
            <a:off x="6870700" y="2483584"/>
            <a:ext cx="533400"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27</a:t>
            </a:r>
            <a:endParaRPr lang="en-US" sz="2400" b="1" dirty="0">
              <a:solidFill>
                <a:srgbClr val="FF0000"/>
              </a:solidFill>
              <a:latin typeface="Arial" pitchFamily="34" charset="0"/>
              <a:cs typeface="Arial" pitchFamily="34" charset="0"/>
            </a:endParaRPr>
          </a:p>
        </p:txBody>
      </p:sp>
      <p:sp>
        <p:nvSpPr>
          <p:cNvPr id="51" name="TextBox 50"/>
          <p:cNvSpPr txBox="1"/>
          <p:nvPr/>
        </p:nvSpPr>
        <p:spPr>
          <a:xfrm>
            <a:off x="6945154" y="2909094"/>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5</a:t>
            </a:r>
            <a:endParaRPr lang="en-US" sz="2400" dirty="0">
              <a:latin typeface="Arial" pitchFamily="34" charset="0"/>
              <a:cs typeface="Arial" pitchFamily="34" charset="0"/>
            </a:endParaRPr>
          </a:p>
        </p:txBody>
      </p:sp>
      <p:sp>
        <p:nvSpPr>
          <p:cNvPr id="53" name="TextBox 52"/>
          <p:cNvSpPr txBox="1"/>
          <p:nvPr/>
        </p:nvSpPr>
        <p:spPr>
          <a:xfrm>
            <a:off x="5457923" y="2442430"/>
            <a:ext cx="676177"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26</a:t>
            </a:r>
            <a:endParaRPr lang="en-US" sz="2400" b="1" dirty="0">
              <a:solidFill>
                <a:srgbClr val="FF0000"/>
              </a:solidFill>
              <a:latin typeface="Arial" pitchFamily="34" charset="0"/>
              <a:cs typeface="Arial" pitchFamily="34" charset="0"/>
            </a:endParaRPr>
          </a:p>
        </p:txBody>
      </p:sp>
      <p:sp>
        <p:nvSpPr>
          <p:cNvPr id="54" name="TextBox 53"/>
          <p:cNvSpPr txBox="1"/>
          <p:nvPr/>
        </p:nvSpPr>
        <p:spPr>
          <a:xfrm>
            <a:off x="5457923" y="2932549"/>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6</a:t>
            </a:r>
            <a:endParaRPr lang="en-US" sz="2400" dirty="0">
              <a:latin typeface="Arial" pitchFamily="34" charset="0"/>
              <a:cs typeface="Arial" pitchFamily="34" charset="0"/>
            </a:endParaRPr>
          </a:p>
        </p:txBody>
      </p:sp>
      <p:sp>
        <p:nvSpPr>
          <p:cNvPr id="56" name="TextBox 55"/>
          <p:cNvSpPr txBox="1"/>
          <p:nvPr/>
        </p:nvSpPr>
        <p:spPr>
          <a:xfrm>
            <a:off x="6019799" y="4135896"/>
            <a:ext cx="609599"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17</a:t>
            </a:r>
            <a:endParaRPr lang="en-US" sz="2400" b="1" dirty="0">
              <a:solidFill>
                <a:srgbClr val="FF0000"/>
              </a:solidFill>
              <a:latin typeface="Arial" pitchFamily="34" charset="0"/>
              <a:cs typeface="Arial" pitchFamily="34" charset="0"/>
            </a:endParaRPr>
          </a:p>
        </p:txBody>
      </p:sp>
      <p:sp>
        <p:nvSpPr>
          <p:cNvPr id="57" name="TextBox 56"/>
          <p:cNvSpPr txBox="1"/>
          <p:nvPr/>
        </p:nvSpPr>
        <p:spPr>
          <a:xfrm>
            <a:off x="6057900" y="4591846"/>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7</a:t>
            </a:r>
            <a:endParaRPr lang="en-US" sz="2400" dirty="0">
              <a:latin typeface="Arial" pitchFamily="34" charset="0"/>
              <a:cs typeface="Arial" pitchFamily="34" charset="0"/>
            </a:endParaRPr>
          </a:p>
        </p:txBody>
      </p:sp>
      <p:sp>
        <p:nvSpPr>
          <p:cNvPr id="59" name="TextBox 58"/>
          <p:cNvSpPr txBox="1"/>
          <p:nvPr/>
        </p:nvSpPr>
        <p:spPr>
          <a:xfrm>
            <a:off x="7764780" y="4148596"/>
            <a:ext cx="655320"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14</a:t>
            </a:r>
            <a:endParaRPr lang="en-US" sz="2400" b="1" dirty="0">
              <a:solidFill>
                <a:srgbClr val="FF0000"/>
              </a:solidFill>
              <a:latin typeface="Arial" pitchFamily="34" charset="0"/>
              <a:cs typeface="Arial" pitchFamily="34" charset="0"/>
            </a:endParaRPr>
          </a:p>
        </p:txBody>
      </p:sp>
      <p:sp>
        <p:nvSpPr>
          <p:cNvPr id="60" name="TextBox 59"/>
          <p:cNvSpPr txBox="1"/>
          <p:nvPr/>
        </p:nvSpPr>
        <p:spPr>
          <a:xfrm>
            <a:off x="7868920" y="4610261"/>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3</a:t>
            </a:r>
            <a:endParaRPr lang="en-US" sz="2400" dirty="0">
              <a:latin typeface="Arial" pitchFamily="34" charset="0"/>
              <a:cs typeface="Arial" pitchFamily="34" charset="0"/>
            </a:endParaRPr>
          </a:p>
        </p:txBody>
      </p:sp>
      <p:sp>
        <p:nvSpPr>
          <p:cNvPr id="62" name="TextBox 61"/>
          <p:cNvSpPr txBox="1"/>
          <p:nvPr/>
        </p:nvSpPr>
        <p:spPr>
          <a:xfrm>
            <a:off x="7034054" y="5787529"/>
            <a:ext cx="381000"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6</a:t>
            </a:r>
            <a:endParaRPr lang="en-US" sz="2400" b="1" dirty="0">
              <a:solidFill>
                <a:srgbClr val="FF0000"/>
              </a:solidFill>
              <a:latin typeface="Arial" pitchFamily="34" charset="0"/>
              <a:cs typeface="Arial" pitchFamily="34" charset="0"/>
            </a:endParaRPr>
          </a:p>
        </p:txBody>
      </p:sp>
      <p:sp>
        <p:nvSpPr>
          <p:cNvPr id="64" name="TextBox 63"/>
          <p:cNvSpPr txBox="1"/>
          <p:nvPr/>
        </p:nvSpPr>
        <p:spPr>
          <a:xfrm>
            <a:off x="7043420" y="6221561"/>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6</a:t>
            </a:r>
            <a:endParaRPr lang="en-US" sz="2400" dirty="0">
              <a:latin typeface="Arial" pitchFamily="34" charset="0"/>
              <a:cs typeface="Arial" pitchFamily="34" charset="0"/>
            </a:endParaRPr>
          </a:p>
        </p:txBody>
      </p:sp>
      <p:grpSp>
        <p:nvGrpSpPr>
          <p:cNvPr id="31" name="Group 4"/>
          <p:cNvGrpSpPr>
            <a:grpSpLocks noChangeAspect="1"/>
          </p:cNvGrpSpPr>
          <p:nvPr/>
        </p:nvGrpSpPr>
        <p:grpSpPr bwMode="auto">
          <a:xfrm>
            <a:off x="4445003" y="885825"/>
            <a:ext cx="1487489" cy="1449388"/>
            <a:chOff x="2800" y="558"/>
            <a:chExt cx="937" cy="913"/>
          </a:xfrm>
        </p:grpSpPr>
        <p:sp>
          <p:nvSpPr>
            <p:cNvPr id="543747" name="AutoShape 3"/>
            <p:cNvSpPr>
              <a:spLocks noChangeAspect="1" noChangeArrowheads="1" noTextEdit="1"/>
            </p:cNvSpPr>
            <p:nvPr/>
          </p:nvSpPr>
          <p:spPr bwMode="auto">
            <a:xfrm>
              <a:off x="2800" y="558"/>
              <a:ext cx="937" cy="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3749" name="Freeform 5"/>
            <p:cNvSpPr>
              <a:spLocks noEditPoints="1"/>
            </p:cNvSpPr>
            <p:nvPr/>
          </p:nvSpPr>
          <p:spPr bwMode="auto">
            <a:xfrm>
              <a:off x="2804" y="562"/>
              <a:ext cx="911" cy="909"/>
            </a:xfrm>
            <a:custGeom>
              <a:avLst/>
              <a:gdLst/>
              <a:ahLst/>
              <a:cxnLst>
                <a:cxn ang="0">
                  <a:pos x="7" y="363"/>
                </a:cxn>
                <a:cxn ang="0">
                  <a:pos x="52" y="235"/>
                </a:cxn>
                <a:cxn ang="0">
                  <a:pos x="131" y="131"/>
                </a:cxn>
                <a:cxn ang="0">
                  <a:pos x="236" y="52"/>
                </a:cxn>
                <a:cxn ang="0">
                  <a:pos x="363" y="7"/>
                </a:cxn>
                <a:cxn ang="0">
                  <a:pos x="498" y="0"/>
                </a:cxn>
                <a:cxn ang="0">
                  <a:pos x="629" y="33"/>
                </a:cxn>
                <a:cxn ang="0">
                  <a:pos x="742" y="101"/>
                </a:cxn>
                <a:cxn ang="0">
                  <a:pos x="832" y="198"/>
                </a:cxn>
                <a:cxn ang="0">
                  <a:pos x="888" y="318"/>
                </a:cxn>
                <a:cxn ang="0">
                  <a:pos x="911" y="453"/>
                </a:cxn>
                <a:cxn ang="0">
                  <a:pos x="888" y="587"/>
                </a:cxn>
                <a:cxn ang="0">
                  <a:pos x="832" y="707"/>
                </a:cxn>
                <a:cxn ang="0">
                  <a:pos x="742" y="804"/>
                </a:cxn>
                <a:cxn ang="0">
                  <a:pos x="629" y="872"/>
                </a:cxn>
                <a:cxn ang="0">
                  <a:pos x="502" y="905"/>
                </a:cxn>
                <a:cxn ang="0">
                  <a:pos x="363" y="898"/>
                </a:cxn>
                <a:cxn ang="0">
                  <a:pos x="236" y="853"/>
                </a:cxn>
                <a:cxn ang="0">
                  <a:pos x="131" y="774"/>
                </a:cxn>
                <a:cxn ang="0">
                  <a:pos x="52" y="670"/>
                </a:cxn>
                <a:cxn ang="0">
                  <a:pos x="7" y="546"/>
                </a:cxn>
                <a:cxn ang="0">
                  <a:pos x="11" y="497"/>
                </a:cxn>
                <a:cxn ang="0">
                  <a:pos x="45" y="625"/>
                </a:cxn>
                <a:cxn ang="0">
                  <a:pos x="112" y="733"/>
                </a:cxn>
                <a:cxn ang="0">
                  <a:pos x="206" y="819"/>
                </a:cxn>
                <a:cxn ang="0">
                  <a:pos x="322" y="875"/>
                </a:cxn>
                <a:cxn ang="0">
                  <a:pos x="453" y="898"/>
                </a:cxn>
                <a:cxn ang="0">
                  <a:pos x="584" y="875"/>
                </a:cxn>
                <a:cxn ang="0">
                  <a:pos x="701" y="819"/>
                </a:cxn>
                <a:cxn ang="0">
                  <a:pos x="794" y="737"/>
                </a:cxn>
                <a:cxn ang="0">
                  <a:pos x="862" y="625"/>
                </a:cxn>
                <a:cxn ang="0">
                  <a:pos x="896" y="497"/>
                </a:cxn>
                <a:cxn ang="0">
                  <a:pos x="888" y="363"/>
                </a:cxn>
                <a:cxn ang="0">
                  <a:pos x="843" y="243"/>
                </a:cxn>
                <a:cxn ang="0">
                  <a:pos x="768" y="138"/>
                </a:cxn>
                <a:cxn ang="0">
                  <a:pos x="667" y="63"/>
                </a:cxn>
                <a:cxn ang="0">
                  <a:pos x="543" y="18"/>
                </a:cxn>
                <a:cxn ang="0">
                  <a:pos x="408" y="11"/>
                </a:cxn>
                <a:cxn ang="0">
                  <a:pos x="281" y="45"/>
                </a:cxn>
                <a:cxn ang="0">
                  <a:pos x="172" y="112"/>
                </a:cxn>
                <a:cxn ang="0">
                  <a:pos x="86" y="206"/>
                </a:cxn>
                <a:cxn ang="0">
                  <a:pos x="30" y="322"/>
                </a:cxn>
                <a:cxn ang="0">
                  <a:pos x="11" y="453"/>
                </a:cxn>
              </a:cxnLst>
              <a:rect l="0" t="0" r="r" b="b"/>
              <a:pathLst>
                <a:path w="911" h="909">
                  <a:moveTo>
                    <a:pt x="0" y="453"/>
                  </a:moveTo>
                  <a:lnTo>
                    <a:pt x="0" y="408"/>
                  </a:lnTo>
                  <a:lnTo>
                    <a:pt x="7" y="363"/>
                  </a:lnTo>
                  <a:lnTo>
                    <a:pt x="18" y="318"/>
                  </a:lnTo>
                  <a:lnTo>
                    <a:pt x="33" y="277"/>
                  </a:lnTo>
                  <a:lnTo>
                    <a:pt x="52" y="235"/>
                  </a:lnTo>
                  <a:lnTo>
                    <a:pt x="75" y="198"/>
                  </a:lnTo>
                  <a:lnTo>
                    <a:pt x="101" y="164"/>
                  </a:lnTo>
                  <a:lnTo>
                    <a:pt x="131" y="131"/>
                  </a:lnTo>
                  <a:lnTo>
                    <a:pt x="165" y="101"/>
                  </a:lnTo>
                  <a:lnTo>
                    <a:pt x="198" y="75"/>
                  </a:lnTo>
                  <a:lnTo>
                    <a:pt x="236" y="52"/>
                  </a:lnTo>
                  <a:lnTo>
                    <a:pt x="277" y="33"/>
                  </a:lnTo>
                  <a:lnTo>
                    <a:pt x="318" y="18"/>
                  </a:lnTo>
                  <a:lnTo>
                    <a:pt x="363" y="7"/>
                  </a:lnTo>
                  <a:lnTo>
                    <a:pt x="408" y="0"/>
                  </a:lnTo>
                  <a:lnTo>
                    <a:pt x="453" y="0"/>
                  </a:lnTo>
                  <a:lnTo>
                    <a:pt x="498" y="0"/>
                  </a:lnTo>
                  <a:lnTo>
                    <a:pt x="543" y="7"/>
                  </a:lnTo>
                  <a:lnTo>
                    <a:pt x="588" y="18"/>
                  </a:lnTo>
                  <a:lnTo>
                    <a:pt x="629" y="33"/>
                  </a:lnTo>
                  <a:lnTo>
                    <a:pt x="671" y="52"/>
                  </a:lnTo>
                  <a:lnTo>
                    <a:pt x="708" y="75"/>
                  </a:lnTo>
                  <a:lnTo>
                    <a:pt x="742" y="101"/>
                  </a:lnTo>
                  <a:lnTo>
                    <a:pt x="776" y="131"/>
                  </a:lnTo>
                  <a:lnTo>
                    <a:pt x="806" y="164"/>
                  </a:lnTo>
                  <a:lnTo>
                    <a:pt x="832" y="198"/>
                  </a:lnTo>
                  <a:lnTo>
                    <a:pt x="854" y="235"/>
                  </a:lnTo>
                  <a:lnTo>
                    <a:pt x="873" y="277"/>
                  </a:lnTo>
                  <a:lnTo>
                    <a:pt x="888" y="318"/>
                  </a:lnTo>
                  <a:lnTo>
                    <a:pt x="899" y="363"/>
                  </a:lnTo>
                  <a:lnTo>
                    <a:pt x="907" y="408"/>
                  </a:lnTo>
                  <a:lnTo>
                    <a:pt x="911" y="453"/>
                  </a:lnTo>
                  <a:lnTo>
                    <a:pt x="907" y="497"/>
                  </a:lnTo>
                  <a:lnTo>
                    <a:pt x="899" y="542"/>
                  </a:lnTo>
                  <a:lnTo>
                    <a:pt x="888" y="587"/>
                  </a:lnTo>
                  <a:lnTo>
                    <a:pt x="873" y="628"/>
                  </a:lnTo>
                  <a:lnTo>
                    <a:pt x="854" y="670"/>
                  </a:lnTo>
                  <a:lnTo>
                    <a:pt x="832" y="707"/>
                  </a:lnTo>
                  <a:lnTo>
                    <a:pt x="806" y="741"/>
                  </a:lnTo>
                  <a:lnTo>
                    <a:pt x="776" y="774"/>
                  </a:lnTo>
                  <a:lnTo>
                    <a:pt x="742" y="804"/>
                  </a:lnTo>
                  <a:lnTo>
                    <a:pt x="708" y="830"/>
                  </a:lnTo>
                  <a:lnTo>
                    <a:pt x="671" y="853"/>
                  </a:lnTo>
                  <a:lnTo>
                    <a:pt x="629" y="872"/>
                  </a:lnTo>
                  <a:lnTo>
                    <a:pt x="588" y="887"/>
                  </a:lnTo>
                  <a:lnTo>
                    <a:pt x="547" y="898"/>
                  </a:lnTo>
                  <a:lnTo>
                    <a:pt x="502" y="905"/>
                  </a:lnTo>
                  <a:lnTo>
                    <a:pt x="453" y="909"/>
                  </a:lnTo>
                  <a:lnTo>
                    <a:pt x="408" y="905"/>
                  </a:lnTo>
                  <a:lnTo>
                    <a:pt x="363" y="898"/>
                  </a:lnTo>
                  <a:lnTo>
                    <a:pt x="318" y="887"/>
                  </a:lnTo>
                  <a:lnTo>
                    <a:pt x="277" y="872"/>
                  </a:lnTo>
                  <a:lnTo>
                    <a:pt x="236" y="853"/>
                  </a:lnTo>
                  <a:lnTo>
                    <a:pt x="198" y="830"/>
                  </a:lnTo>
                  <a:lnTo>
                    <a:pt x="165" y="804"/>
                  </a:lnTo>
                  <a:lnTo>
                    <a:pt x="131" y="774"/>
                  </a:lnTo>
                  <a:lnTo>
                    <a:pt x="101" y="741"/>
                  </a:lnTo>
                  <a:lnTo>
                    <a:pt x="75" y="707"/>
                  </a:lnTo>
                  <a:lnTo>
                    <a:pt x="52" y="670"/>
                  </a:lnTo>
                  <a:lnTo>
                    <a:pt x="33" y="628"/>
                  </a:lnTo>
                  <a:lnTo>
                    <a:pt x="18" y="587"/>
                  </a:lnTo>
                  <a:lnTo>
                    <a:pt x="7" y="546"/>
                  </a:lnTo>
                  <a:lnTo>
                    <a:pt x="0" y="501"/>
                  </a:lnTo>
                  <a:lnTo>
                    <a:pt x="0" y="453"/>
                  </a:lnTo>
                  <a:close/>
                  <a:moveTo>
                    <a:pt x="11" y="497"/>
                  </a:moveTo>
                  <a:lnTo>
                    <a:pt x="18" y="542"/>
                  </a:lnTo>
                  <a:lnTo>
                    <a:pt x="30" y="583"/>
                  </a:lnTo>
                  <a:lnTo>
                    <a:pt x="45" y="625"/>
                  </a:lnTo>
                  <a:lnTo>
                    <a:pt x="63" y="662"/>
                  </a:lnTo>
                  <a:lnTo>
                    <a:pt x="86" y="699"/>
                  </a:lnTo>
                  <a:lnTo>
                    <a:pt x="112" y="733"/>
                  </a:lnTo>
                  <a:lnTo>
                    <a:pt x="138" y="767"/>
                  </a:lnTo>
                  <a:lnTo>
                    <a:pt x="172" y="793"/>
                  </a:lnTo>
                  <a:lnTo>
                    <a:pt x="206" y="819"/>
                  </a:lnTo>
                  <a:lnTo>
                    <a:pt x="243" y="842"/>
                  </a:lnTo>
                  <a:lnTo>
                    <a:pt x="281" y="860"/>
                  </a:lnTo>
                  <a:lnTo>
                    <a:pt x="322" y="875"/>
                  </a:lnTo>
                  <a:lnTo>
                    <a:pt x="363" y="887"/>
                  </a:lnTo>
                  <a:lnTo>
                    <a:pt x="408" y="894"/>
                  </a:lnTo>
                  <a:lnTo>
                    <a:pt x="453" y="898"/>
                  </a:lnTo>
                  <a:lnTo>
                    <a:pt x="498" y="894"/>
                  </a:lnTo>
                  <a:lnTo>
                    <a:pt x="543" y="887"/>
                  </a:lnTo>
                  <a:lnTo>
                    <a:pt x="584" y="875"/>
                  </a:lnTo>
                  <a:lnTo>
                    <a:pt x="626" y="860"/>
                  </a:lnTo>
                  <a:lnTo>
                    <a:pt x="663" y="842"/>
                  </a:lnTo>
                  <a:lnTo>
                    <a:pt x="701" y="819"/>
                  </a:lnTo>
                  <a:lnTo>
                    <a:pt x="734" y="797"/>
                  </a:lnTo>
                  <a:lnTo>
                    <a:pt x="768" y="767"/>
                  </a:lnTo>
                  <a:lnTo>
                    <a:pt x="794" y="737"/>
                  </a:lnTo>
                  <a:lnTo>
                    <a:pt x="821" y="699"/>
                  </a:lnTo>
                  <a:lnTo>
                    <a:pt x="843" y="666"/>
                  </a:lnTo>
                  <a:lnTo>
                    <a:pt x="862" y="625"/>
                  </a:lnTo>
                  <a:lnTo>
                    <a:pt x="877" y="583"/>
                  </a:lnTo>
                  <a:lnTo>
                    <a:pt x="888" y="542"/>
                  </a:lnTo>
                  <a:lnTo>
                    <a:pt x="896" y="497"/>
                  </a:lnTo>
                  <a:lnTo>
                    <a:pt x="899" y="453"/>
                  </a:lnTo>
                  <a:lnTo>
                    <a:pt x="896" y="408"/>
                  </a:lnTo>
                  <a:lnTo>
                    <a:pt x="888" y="363"/>
                  </a:lnTo>
                  <a:lnTo>
                    <a:pt x="877" y="322"/>
                  </a:lnTo>
                  <a:lnTo>
                    <a:pt x="862" y="280"/>
                  </a:lnTo>
                  <a:lnTo>
                    <a:pt x="843" y="243"/>
                  </a:lnTo>
                  <a:lnTo>
                    <a:pt x="821" y="206"/>
                  </a:lnTo>
                  <a:lnTo>
                    <a:pt x="798" y="172"/>
                  </a:lnTo>
                  <a:lnTo>
                    <a:pt x="768" y="138"/>
                  </a:lnTo>
                  <a:lnTo>
                    <a:pt x="738" y="112"/>
                  </a:lnTo>
                  <a:lnTo>
                    <a:pt x="701" y="86"/>
                  </a:lnTo>
                  <a:lnTo>
                    <a:pt x="667" y="63"/>
                  </a:lnTo>
                  <a:lnTo>
                    <a:pt x="626" y="45"/>
                  </a:lnTo>
                  <a:lnTo>
                    <a:pt x="584" y="30"/>
                  </a:lnTo>
                  <a:lnTo>
                    <a:pt x="543" y="18"/>
                  </a:lnTo>
                  <a:lnTo>
                    <a:pt x="498" y="11"/>
                  </a:lnTo>
                  <a:lnTo>
                    <a:pt x="453" y="11"/>
                  </a:lnTo>
                  <a:lnTo>
                    <a:pt x="408" y="11"/>
                  </a:lnTo>
                  <a:lnTo>
                    <a:pt x="363" y="18"/>
                  </a:lnTo>
                  <a:lnTo>
                    <a:pt x="322" y="30"/>
                  </a:lnTo>
                  <a:lnTo>
                    <a:pt x="281" y="45"/>
                  </a:lnTo>
                  <a:lnTo>
                    <a:pt x="243" y="63"/>
                  </a:lnTo>
                  <a:lnTo>
                    <a:pt x="206" y="86"/>
                  </a:lnTo>
                  <a:lnTo>
                    <a:pt x="172" y="112"/>
                  </a:lnTo>
                  <a:lnTo>
                    <a:pt x="138" y="138"/>
                  </a:lnTo>
                  <a:lnTo>
                    <a:pt x="112" y="172"/>
                  </a:lnTo>
                  <a:lnTo>
                    <a:pt x="86" y="206"/>
                  </a:lnTo>
                  <a:lnTo>
                    <a:pt x="63" y="243"/>
                  </a:lnTo>
                  <a:lnTo>
                    <a:pt x="45" y="280"/>
                  </a:lnTo>
                  <a:lnTo>
                    <a:pt x="30" y="322"/>
                  </a:lnTo>
                  <a:lnTo>
                    <a:pt x="18" y="363"/>
                  </a:lnTo>
                  <a:lnTo>
                    <a:pt x="11" y="408"/>
                  </a:lnTo>
                  <a:lnTo>
                    <a:pt x="11" y="453"/>
                  </a:lnTo>
                  <a:lnTo>
                    <a:pt x="11" y="49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750" name="Rectangle 6"/>
            <p:cNvSpPr>
              <a:spLocks noChangeArrowheads="1"/>
            </p:cNvSpPr>
            <p:nvPr/>
          </p:nvSpPr>
          <p:spPr bwMode="auto">
            <a:xfrm>
              <a:off x="2807" y="1011"/>
              <a:ext cx="900" cy="1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3752" name="Rectangle 8"/>
            <p:cNvSpPr>
              <a:spLocks noChangeArrowheads="1"/>
            </p:cNvSpPr>
            <p:nvPr/>
          </p:nvSpPr>
          <p:spPr bwMode="auto">
            <a:xfrm>
              <a:off x="2946" y="720"/>
              <a:ext cx="647" cy="29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i="1" dirty="0" smtClean="0">
                  <a:solidFill>
                    <a:srgbClr val="000000"/>
                  </a:solidFill>
                  <a:latin typeface="Arial" pitchFamily="34" charset="0"/>
                  <a:cs typeface="Arial" pitchFamily="34" charset="0"/>
                </a:rPr>
                <a:t>c</a:t>
              </a:r>
              <a:r>
                <a:rPr kumimoji="0" lang="en-US" sz="1500" b="0" i="1" u="none" strike="noStrike" cap="none" normalizeH="0" baseline="0" dirty="0" smtClean="0">
                  <a:ln>
                    <a:noFill/>
                  </a:ln>
                  <a:solidFill>
                    <a:srgbClr val="000000"/>
                  </a:solidFill>
                  <a:effectLst/>
                  <a:latin typeface="Arial" pitchFamily="34" charset="0"/>
                  <a:cs typeface="Arial" pitchFamily="34" charset="0"/>
                </a:rPr>
                <a:t>ritical path </a:t>
              </a:r>
              <a:br>
                <a:rPr kumimoji="0" lang="en-US" sz="1500" b="0" i="1" u="none" strike="noStrike" cap="none" normalizeH="0" baseline="0" dirty="0" smtClean="0">
                  <a:ln>
                    <a:noFill/>
                  </a:ln>
                  <a:solidFill>
                    <a:srgbClr val="000000"/>
                  </a:solidFill>
                  <a:effectLst/>
                  <a:latin typeface="Arial" pitchFamily="34" charset="0"/>
                  <a:cs typeface="Arial" pitchFamily="34" charset="0"/>
                </a:rPr>
              </a:br>
              <a:r>
                <a:rPr kumimoji="0" lang="en-US" sz="1500" b="0" i="1" u="none" strike="noStrike" cap="none" normalizeH="0" baseline="0" dirty="0" smtClean="0">
                  <a:ln>
                    <a:noFill/>
                  </a:ln>
                  <a:solidFill>
                    <a:srgbClr val="000000"/>
                  </a:solidFill>
                  <a:effectLst/>
                  <a:latin typeface="Arial" pitchFamily="34" charset="0"/>
                  <a:cs typeface="Arial" pitchFamily="34" charset="0"/>
                </a:rPr>
                <a:t>value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3755" name="Rectangle 11"/>
            <p:cNvSpPr>
              <a:spLocks noChangeArrowheads="1"/>
            </p:cNvSpPr>
            <p:nvPr/>
          </p:nvSpPr>
          <p:spPr bwMode="auto">
            <a:xfrm>
              <a:off x="3216" y="1198"/>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3756" name="Rectangle 12"/>
            <p:cNvSpPr>
              <a:spLocks noChangeArrowheads="1"/>
            </p:cNvSpPr>
            <p:nvPr/>
          </p:nvSpPr>
          <p:spPr bwMode="auto">
            <a:xfrm>
              <a:off x="2936" y="1022"/>
              <a:ext cx="711" cy="29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smtClean="0">
                  <a:ln>
                    <a:noFill/>
                  </a:ln>
                  <a:solidFill>
                    <a:srgbClr val="000000"/>
                  </a:solidFill>
                  <a:effectLst/>
                  <a:latin typeface="Arial" pitchFamily="34" charset="0"/>
                  <a:cs typeface="Arial" pitchFamily="34" charset="0"/>
                </a:rPr>
                <a:t>average exec.</a:t>
              </a:r>
              <a:r>
                <a:rPr kumimoji="0" lang="en-US" sz="1500" b="0" i="1" u="none" strike="noStrike" cap="none" normalizeH="0" dirty="0" smtClean="0">
                  <a:ln>
                    <a:noFill/>
                  </a:ln>
                  <a:solidFill>
                    <a:srgbClr val="000000"/>
                  </a:solidFill>
                  <a:effectLst/>
                  <a:latin typeface="Arial" pitchFamily="34" charset="0"/>
                  <a:cs typeface="Arial" pitchFamily="34" charset="0"/>
                </a:rPr>
                <a:t> time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1" name="Oval 60"/>
          <p:cNvSpPr/>
          <p:nvPr/>
        </p:nvSpPr>
        <p:spPr bwMode="auto">
          <a:xfrm>
            <a:off x="5078417" y="2216785"/>
            <a:ext cx="1295400" cy="1346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63" name="Oval 62"/>
          <p:cNvSpPr/>
          <p:nvPr/>
        </p:nvSpPr>
        <p:spPr bwMode="auto">
          <a:xfrm>
            <a:off x="6493034" y="2165350"/>
            <a:ext cx="1295400" cy="1346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65" name="Oval 64"/>
          <p:cNvSpPr/>
          <p:nvPr/>
        </p:nvSpPr>
        <p:spPr bwMode="auto">
          <a:xfrm>
            <a:off x="7899400" y="2178685"/>
            <a:ext cx="1295400" cy="1346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p:cBhvr>
                                        <p:cTn id="6" dur="500" fill="hold"/>
                                        <p:tgtEl>
                                          <p:spTgt spid="65"/>
                                        </p:tgtEl>
                                        <p:attrNameLst>
                                          <p:attrName>stroke.color</p:attrName>
                                        </p:attrNameLst>
                                      </p:cBhvr>
                                      <p:to>
                                        <a:srgbClr val="DDDDDD"/>
                                      </p:to>
                                    </p:animClr>
                                    <p:set>
                                      <p:cBhvr>
                                        <p:cTn id="7" dur="500" fill="hold"/>
                                        <p:tgtEl>
                                          <p:spTgt spid="65"/>
                                        </p:tgtEl>
                                        <p:attrNameLst>
                                          <p:attrName>stroke.on</p:attrName>
                                        </p:attrNameLst>
                                      </p:cBhvr>
                                      <p:to>
                                        <p:strVal val="true"/>
                                      </p:to>
                                    </p:set>
                                  </p:childTnLst>
                                </p:cTn>
                              </p:par>
                              <p:par>
                                <p:cTn id="8" presetID="7" presetClass="emph" presetSubtype="2" fill="hold" nodeType="withEffect">
                                  <p:stCondLst>
                                    <p:cond delay="0"/>
                                  </p:stCondLst>
                                  <p:childTnLst>
                                    <p:animClr clrSpc="rgb">
                                      <p:cBhvr>
                                        <p:cTn id="9" dur="500" fill="hold"/>
                                        <p:tgtEl>
                                          <p:spTgt spid="61"/>
                                        </p:tgtEl>
                                        <p:attrNameLst>
                                          <p:attrName>stroke.color</p:attrName>
                                        </p:attrNameLst>
                                      </p:cBhvr>
                                      <p:to>
                                        <a:srgbClr val="DDDDDD"/>
                                      </p:to>
                                    </p:animClr>
                                    <p:set>
                                      <p:cBhvr>
                                        <p:cTn id="10" dur="500" fill="hold"/>
                                        <p:tgtEl>
                                          <p:spTgt spid="6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31838"/>
          </a:xfrm>
        </p:spPr>
        <p:txBody>
          <a:bodyPr/>
          <a:lstStyle/>
          <a:p>
            <a:r>
              <a:rPr lang="en-US" dirty="0" smtClean="0"/>
              <a:t>Dynamic Available Tasks Critical Path (DATCP)</a:t>
            </a:r>
            <a:endParaRPr lang="en-US" dirty="0"/>
          </a:p>
        </p:txBody>
      </p:sp>
      <p:sp>
        <p:nvSpPr>
          <p:cNvPr id="3" name="Content Placeholder 2"/>
          <p:cNvSpPr>
            <a:spLocks noGrp="1"/>
          </p:cNvSpPr>
          <p:nvPr>
            <p:ph idx="1"/>
          </p:nvPr>
        </p:nvSpPr>
        <p:spPr>
          <a:xfrm>
            <a:off x="12700" y="695325"/>
            <a:ext cx="9131300" cy="6162675"/>
          </a:xfrm>
        </p:spPr>
        <p:txBody>
          <a:bodyPr/>
          <a:lstStyle/>
          <a:p>
            <a:pPr marL="457200" indent="-457200">
              <a:buNone/>
            </a:pPr>
            <a:r>
              <a:rPr lang="en-US" u="sng" dirty="0" smtClean="0">
                <a:solidFill>
                  <a:srgbClr val="FF0000"/>
                </a:solidFill>
              </a:rPr>
              <a:t>outline</a:t>
            </a:r>
          </a:p>
          <a:p>
            <a:pPr marL="457200" indent="-457200">
              <a:buSzPct val="100000"/>
              <a:buFont typeface="+mj-lt"/>
              <a:buAutoNum type="arabicPeriod"/>
            </a:pPr>
            <a:r>
              <a:rPr lang="en-US" dirty="0" smtClean="0">
                <a:solidFill>
                  <a:schemeClr val="bg2">
                    <a:lumMod val="60000"/>
                    <a:lumOff val="40000"/>
                  </a:schemeClr>
                </a:solidFill>
              </a:rPr>
              <a:t>calculate the critical path</a:t>
            </a:r>
            <a:br>
              <a:rPr lang="en-US" dirty="0" smtClean="0">
                <a:solidFill>
                  <a:schemeClr val="bg2">
                    <a:lumMod val="60000"/>
                    <a:lumOff val="40000"/>
                  </a:schemeClr>
                </a:solidFill>
              </a:rPr>
            </a:br>
            <a:r>
              <a:rPr lang="en-US" dirty="0" smtClean="0">
                <a:solidFill>
                  <a:schemeClr val="bg2">
                    <a:lumMod val="60000"/>
                    <a:lumOff val="40000"/>
                  </a:schemeClr>
                </a:solidFill>
              </a:rPr>
              <a:t> for each application</a:t>
            </a:r>
          </a:p>
          <a:p>
            <a:pPr marL="457200" indent="-457200">
              <a:buSzPct val="100000"/>
              <a:buFont typeface="+mj-lt"/>
              <a:buAutoNum type="arabicPeriod"/>
            </a:pPr>
            <a:r>
              <a:rPr lang="en-US" dirty="0" smtClean="0">
                <a:solidFill>
                  <a:schemeClr val="bg2">
                    <a:lumMod val="60000"/>
                    <a:lumOff val="40000"/>
                  </a:schemeClr>
                </a:solidFill>
              </a:rPr>
              <a:t>dynamically create a list of </a:t>
            </a:r>
            <a:br>
              <a:rPr lang="en-US" dirty="0" smtClean="0">
                <a:solidFill>
                  <a:schemeClr val="bg2">
                    <a:lumMod val="60000"/>
                    <a:lumOff val="40000"/>
                  </a:schemeClr>
                </a:solidFill>
              </a:rPr>
            </a:br>
            <a:r>
              <a:rPr lang="en-US" dirty="0" smtClean="0">
                <a:solidFill>
                  <a:schemeClr val="bg2">
                    <a:lumMod val="60000"/>
                    <a:lumOff val="40000"/>
                  </a:schemeClr>
                </a:solidFill>
              </a:rPr>
              <a:t>all tasks available for mapping</a:t>
            </a:r>
          </a:p>
          <a:p>
            <a:pPr marL="457200" indent="-457200">
              <a:buSzPct val="100000"/>
              <a:buFont typeface="+mj-lt"/>
              <a:buAutoNum type="arabicPeriod"/>
            </a:pPr>
            <a:r>
              <a:rPr lang="en-US" dirty="0" smtClean="0">
                <a:solidFill>
                  <a:schemeClr val="bg2">
                    <a:lumMod val="60000"/>
                    <a:lumOff val="40000"/>
                  </a:schemeClr>
                </a:solidFill>
              </a:rPr>
              <a:t>determine the task with the </a:t>
            </a:r>
            <a:br>
              <a:rPr lang="en-US" dirty="0" smtClean="0">
                <a:solidFill>
                  <a:schemeClr val="bg2">
                    <a:lumMod val="60000"/>
                    <a:lumOff val="40000"/>
                  </a:schemeClr>
                </a:solidFill>
              </a:rPr>
            </a:br>
            <a:r>
              <a:rPr lang="en-US" dirty="0" smtClean="0">
                <a:solidFill>
                  <a:schemeClr val="bg2">
                    <a:lumMod val="60000"/>
                    <a:lumOff val="40000"/>
                  </a:schemeClr>
                </a:solidFill>
              </a:rPr>
              <a:t>longest critical path from the list </a:t>
            </a:r>
            <a:br>
              <a:rPr lang="en-US" dirty="0" smtClean="0">
                <a:solidFill>
                  <a:schemeClr val="bg2">
                    <a:lumMod val="60000"/>
                    <a:lumOff val="40000"/>
                  </a:schemeClr>
                </a:solidFill>
              </a:rPr>
            </a:br>
            <a:r>
              <a:rPr lang="en-US" dirty="0" smtClean="0">
                <a:solidFill>
                  <a:schemeClr val="bg2">
                    <a:lumMod val="60000"/>
                    <a:lumOff val="40000"/>
                  </a:schemeClr>
                </a:solidFill>
              </a:rPr>
              <a:t>of available tasks</a:t>
            </a:r>
          </a:p>
          <a:p>
            <a:pPr marL="457200" indent="-457200">
              <a:buSzPct val="100000"/>
              <a:buFont typeface="+mj-lt"/>
              <a:buAutoNum type="arabicPeriod"/>
            </a:pPr>
            <a:r>
              <a:rPr lang="en-US" dirty="0" smtClean="0">
                <a:solidFill>
                  <a:srgbClr val="FF0000"/>
                </a:solidFill>
              </a:rPr>
              <a:t>task </a:t>
            </a:r>
            <a:r>
              <a:rPr lang="en-US" i="1" dirty="0" err="1" smtClean="0">
                <a:solidFill>
                  <a:srgbClr val="FF0000"/>
                </a:solidFill>
              </a:rPr>
              <a:t>t</a:t>
            </a:r>
            <a:r>
              <a:rPr lang="en-US" i="1" baseline="-25000" dirty="0" err="1" smtClean="0">
                <a:solidFill>
                  <a:srgbClr val="FF0000"/>
                </a:solidFill>
              </a:rPr>
              <a:t>i</a:t>
            </a:r>
            <a:r>
              <a:rPr lang="en-US" dirty="0" smtClean="0">
                <a:solidFill>
                  <a:srgbClr val="FF0000"/>
                </a:solidFill>
              </a:rPr>
              <a:t> determined in (3) is assigned </a:t>
            </a:r>
            <a:br>
              <a:rPr lang="en-US" dirty="0" smtClean="0">
                <a:solidFill>
                  <a:srgbClr val="FF0000"/>
                </a:solidFill>
              </a:rPr>
            </a:br>
            <a:r>
              <a:rPr lang="en-US" dirty="0" smtClean="0">
                <a:solidFill>
                  <a:srgbClr val="FF0000"/>
                </a:solidFill>
              </a:rPr>
              <a:t>to the PE that gives the maximum </a:t>
            </a:r>
            <a:br>
              <a:rPr lang="en-US" dirty="0" smtClean="0">
                <a:solidFill>
                  <a:srgbClr val="FF0000"/>
                </a:solidFill>
              </a:rPr>
            </a:br>
            <a:r>
              <a:rPr lang="en-US" dirty="0" smtClean="0">
                <a:solidFill>
                  <a:srgbClr val="FF0000"/>
                </a:solidFill>
              </a:rPr>
              <a:t>system robustness based on </a:t>
            </a:r>
            <a:br>
              <a:rPr lang="en-US" dirty="0" smtClean="0">
                <a:solidFill>
                  <a:srgbClr val="FF0000"/>
                </a:solidFill>
              </a:rPr>
            </a:br>
            <a:r>
              <a:rPr lang="en-US" dirty="0" smtClean="0">
                <a:solidFill>
                  <a:srgbClr val="FF0000"/>
                </a:solidFill>
              </a:rPr>
              <a:t>partial mapping</a:t>
            </a:r>
          </a:p>
          <a:p>
            <a:pPr marL="457200" indent="-457200">
              <a:buSzPct val="100000"/>
              <a:buFont typeface="+mj-lt"/>
              <a:buAutoNum type="arabicPeriod"/>
            </a:pPr>
            <a:r>
              <a:rPr lang="en-US" dirty="0" smtClean="0">
                <a:solidFill>
                  <a:schemeClr val="bg2">
                    <a:lumMod val="60000"/>
                    <a:lumOff val="40000"/>
                  </a:schemeClr>
                </a:solidFill>
              </a:rPr>
              <a:t>repeat steps (2)–(4) until all tasks </a:t>
            </a:r>
            <a:br>
              <a:rPr lang="en-US" dirty="0" smtClean="0">
                <a:solidFill>
                  <a:schemeClr val="bg2">
                    <a:lumMod val="60000"/>
                    <a:lumOff val="40000"/>
                  </a:schemeClr>
                </a:solidFill>
              </a:rPr>
            </a:br>
            <a:r>
              <a:rPr lang="en-US" dirty="0" smtClean="0">
                <a:solidFill>
                  <a:schemeClr val="bg2">
                    <a:lumMod val="60000"/>
                    <a:lumOff val="40000"/>
                  </a:schemeClr>
                </a:solidFill>
              </a:rPr>
              <a:t>are mapped</a:t>
            </a:r>
          </a:p>
          <a:p>
            <a:pPr marL="457200" indent="-4572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45A7539-6E7B-4BBD-A1DB-56072BF6878F}" type="slidenum">
              <a:rPr lang="ko-KR" altLang="en-US" smtClean="0"/>
              <a:pPr/>
              <a:t>18</a:t>
            </a:fld>
            <a:endParaRPr lang="en-US" altLang="ko-KR"/>
          </a:p>
        </p:txBody>
      </p:sp>
      <p:sp>
        <p:nvSpPr>
          <p:cNvPr id="5" name="Oval 4"/>
          <p:cNvSpPr/>
          <p:nvPr/>
        </p:nvSpPr>
        <p:spPr>
          <a:xfrm>
            <a:off x="6591300" y="924720"/>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dirty="0" smtClean="0">
              <a:solidFill>
                <a:schemeClr val="tx1"/>
              </a:solidFill>
              <a:latin typeface="Arial" pitchFamily="34" charset="0"/>
              <a:cs typeface="Arial" pitchFamily="34" charset="0"/>
            </a:endParaRPr>
          </a:p>
        </p:txBody>
      </p:sp>
      <p:sp>
        <p:nvSpPr>
          <p:cNvPr id="6" name="Oval 5"/>
          <p:cNvSpPr/>
          <p:nvPr/>
        </p:nvSpPr>
        <p:spPr>
          <a:xfrm>
            <a:off x="5189220" y="2341246"/>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400" dirty="0" smtClean="0">
                <a:solidFill>
                  <a:schemeClr val="tx1"/>
                </a:solidFill>
                <a:latin typeface="Arial" pitchFamily="34" charset="0"/>
                <a:cs typeface="Arial" pitchFamily="34" charset="0"/>
              </a:rPr>
              <a:t> </a:t>
            </a:r>
            <a:endParaRPr lang="en-US" sz="2400" dirty="0">
              <a:solidFill>
                <a:schemeClr val="tx1"/>
              </a:solidFill>
              <a:latin typeface="Arial" pitchFamily="34" charset="0"/>
              <a:cs typeface="Arial" pitchFamily="34" charset="0"/>
            </a:endParaRPr>
          </a:p>
        </p:txBody>
      </p:sp>
      <p:sp>
        <p:nvSpPr>
          <p:cNvPr id="7" name="Oval 6"/>
          <p:cNvSpPr/>
          <p:nvPr/>
        </p:nvSpPr>
        <p:spPr>
          <a:xfrm>
            <a:off x="6591300" y="2341246"/>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dirty="0" smtClean="0">
              <a:solidFill>
                <a:schemeClr val="tx1"/>
              </a:solidFill>
              <a:latin typeface="Arial" pitchFamily="34" charset="0"/>
              <a:cs typeface="Arial" pitchFamily="34" charset="0"/>
            </a:endParaRPr>
          </a:p>
          <a:p>
            <a:pPr algn="ctr">
              <a:buNone/>
            </a:pPr>
            <a:r>
              <a:rPr lang="en-US" sz="2400" dirty="0" smtClean="0">
                <a:solidFill>
                  <a:schemeClr val="tx1"/>
                </a:solidFill>
                <a:latin typeface="Arial" pitchFamily="34" charset="0"/>
                <a:cs typeface="Arial" pitchFamily="34" charset="0"/>
              </a:rPr>
              <a:t> </a:t>
            </a:r>
          </a:p>
        </p:txBody>
      </p:sp>
      <p:sp>
        <p:nvSpPr>
          <p:cNvPr id="8" name="Oval 7"/>
          <p:cNvSpPr/>
          <p:nvPr/>
        </p:nvSpPr>
        <p:spPr>
          <a:xfrm>
            <a:off x="8008620" y="2341246"/>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400" dirty="0" smtClean="0">
                <a:solidFill>
                  <a:schemeClr val="tx1"/>
                </a:solidFill>
                <a:latin typeface="Arial" pitchFamily="34" charset="0"/>
                <a:cs typeface="Arial" pitchFamily="34" charset="0"/>
              </a:rPr>
              <a:t> </a:t>
            </a:r>
          </a:p>
        </p:txBody>
      </p:sp>
      <p:cxnSp>
        <p:nvCxnSpPr>
          <p:cNvPr id="9" name="Straight Arrow Connector 8"/>
          <p:cNvCxnSpPr>
            <a:stCxn id="5" idx="2"/>
            <a:endCxn id="6" idx="0"/>
          </p:cNvCxnSpPr>
          <p:nvPr/>
        </p:nvCxnSpPr>
        <p:spPr>
          <a:xfrm rot="10800000" flipV="1">
            <a:off x="5737860" y="1473360"/>
            <a:ext cx="853440" cy="8678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4"/>
            <a:endCxn id="7" idx="0"/>
          </p:cNvCxnSpPr>
          <p:nvPr/>
        </p:nvCxnSpPr>
        <p:spPr>
          <a:xfrm rot="5400000">
            <a:off x="6980317" y="2181623"/>
            <a:ext cx="319246" cy="1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6"/>
            <a:endCxn id="8" idx="0"/>
          </p:cNvCxnSpPr>
          <p:nvPr/>
        </p:nvCxnSpPr>
        <p:spPr>
          <a:xfrm>
            <a:off x="7688580" y="1473360"/>
            <a:ext cx="868680" cy="8678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753100" y="4048920"/>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000" dirty="0">
              <a:solidFill>
                <a:schemeClr val="tx1"/>
              </a:solidFill>
              <a:latin typeface="Arial" pitchFamily="34" charset="0"/>
              <a:cs typeface="Arial" pitchFamily="34" charset="0"/>
            </a:endParaRPr>
          </a:p>
        </p:txBody>
      </p:sp>
      <p:sp>
        <p:nvSpPr>
          <p:cNvPr id="13" name="Oval 12"/>
          <p:cNvSpPr/>
          <p:nvPr/>
        </p:nvSpPr>
        <p:spPr>
          <a:xfrm>
            <a:off x="7475220" y="4048920"/>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buNone/>
            </a:pPr>
            <a:endParaRPr lang="en-US" sz="2400" dirty="0" smtClean="0">
              <a:solidFill>
                <a:schemeClr val="tx1"/>
              </a:solidFill>
              <a:latin typeface="Arial" pitchFamily="34" charset="0"/>
              <a:cs typeface="Arial" pitchFamily="34" charset="0"/>
            </a:endParaRPr>
          </a:p>
        </p:txBody>
      </p:sp>
      <p:cxnSp>
        <p:nvCxnSpPr>
          <p:cNvPr id="14" name="Straight Arrow Connector 13"/>
          <p:cNvCxnSpPr>
            <a:stCxn id="6" idx="4"/>
            <a:endCxn id="12" idx="0"/>
          </p:cNvCxnSpPr>
          <p:nvPr/>
        </p:nvCxnSpPr>
        <p:spPr>
          <a:xfrm rot="16200000" flipH="1">
            <a:off x="5714603" y="3461783"/>
            <a:ext cx="610394" cy="5638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4"/>
            <a:endCxn id="12" idx="0"/>
          </p:cNvCxnSpPr>
          <p:nvPr/>
        </p:nvCxnSpPr>
        <p:spPr>
          <a:xfrm rot="5400000">
            <a:off x="6415643" y="3324623"/>
            <a:ext cx="610394"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4"/>
            <a:endCxn id="13" idx="0"/>
          </p:cNvCxnSpPr>
          <p:nvPr/>
        </p:nvCxnSpPr>
        <p:spPr>
          <a:xfrm rot="16200000" flipH="1">
            <a:off x="7276703" y="3301763"/>
            <a:ext cx="610394" cy="8839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4"/>
            <a:endCxn id="13" idx="0"/>
          </p:cNvCxnSpPr>
          <p:nvPr/>
        </p:nvCxnSpPr>
        <p:spPr>
          <a:xfrm rot="5400000">
            <a:off x="7985363" y="3477023"/>
            <a:ext cx="610394"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667500" y="5694840"/>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dirty="0" smtClean="0">
              <a:solidFill>
                <a:schemeClr val="tx1"/>
              </a:solidFill>
              <a:latin typeface="Arial" pitchFamily="34" charset="0"/>
              <a:cs typeface="Arial" pitchFamily="34" charset="0"/>
            </a:endParaRPr>
          </a:p>
          <a:p>
            <a:pPr algn="ctr"/>
            <a:endParaRPr lang="en-US" sz="2000" dirty="0" smtClean="0">
              <a:solidFill>
                <a:schemeClr val="tx1"/>
              </a:solidFill>
              <a:latin typeface="Arial" pitchFamily="34" charset="0"/>
              <a:cs typeface="Arial" pitchFamily="34" charset="0"/>
            </a:endParaRPr>
          </a:p>
        </p:txBody>
      </p:sp>
      <p:cxnSp>
        <p:nvCxnSpPr>
          <p:cNvPr id="19" name="Straight Arrow Connector 18"/>
          <p:cNvCxnSpPr>
            <a:stCxn id="12" idx="4"/>
            <a:endCxn id="18" idx="0"/>
          </p:cNvCxnSpPr>
          <p:nvPr/>
        </p:nvCxnSpPr>
        <p:spPr>
          <a:xfrm rot="16200000" flipH="1">
            <a:off x="6484620" y="4963320"/>
            <a:ext cx="548640" cy="914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4"/>
            <a:endCxn id="18" idx="0"/>
          </p:cNvCxnSpPr>
          <p:nvPr/>
        </p:nvCxnSpPr>
        <p:spPr>
          <a:xfrm rot="5400000">
            <a:off x="7345680" y="5016660"/>
            <a:ext cx="548640" cy="8077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53100" y="16105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8</a:t>
            </a:r>
            <a:endParaRPr lang="en-US" sz="2000" dirty="0">
              <a:latin typeface="Arial" pitchFamily="34" charset="0"/>
              <a:cs typeface="Arial" pitchFamily="34" charset="0"/>
            </a:endParaRPr>
          </a:p>
        </p:txBody>
      </p:sp>
      <p:sp>
        <p:nvSpPr>
          <p:cNvPr id="22" name="TextBox 21"/>
          <p:cNvSpPr txBox="1"/>
          <p:nvPr/>
        </p:nvSpPr>
        <p:spPr>
          <a:xfrm>
            <a:off x="6743700" y="1991520"/>
            <a:ext cx="381000" cy="400110"/>
          </a:xfrm>
          <a:prstGeom prst="rect">
            <a:avLst/>
          </a:prstGeom>
          <a:noFill/>
        </p:spPr>
        <p:txBody>
          <a:bodyPr wrap="square" rtlCol="0">
            <a:spAutoFit/>
          </a:bodyPr>
          <a:lstStyle/>
          <a:p>
            <a:r>
              <a:rPr lang="en-US" sz="2000" dirty="0">
                <a:latin typeface="Arial" pitchFamily="34" charset="0"/>
                <a:cs typeface="Arial" pitchFamily="34" charset="0"/>
              </a:rPr>
              <a:t>7</a:t>
            </a:r>
          </a:p>
        </p:txBody>
      </p:sp>
      <p:sp>
        <p:nvSpPr>
          <p:cNvPr id="23" name="TextBox 22"/>
          <p:cNvSpPr txBox="1"/>
          <p:nvPr/>
        </p:nvSpPr>
        <p:spPr>
          <a:xfrm>
            <a:off x="8267700" y="17629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6</a:t>
            </a:r>
            <a:endParaRPr lang="en-US" sz="2000" dirty="0">
              <a:latin typeface="Arial" pitchFamily="34" charset="0"/>
              <a:cs typeface="Arial" pitchFamily="34" charset="0"/>
            </a:endParaRPr>
          </a:p>
        </p:txBody>
      </p:sp>
      <p:sp>
        <p:nvSpPr>
          <p:cNvPr id="24" name="TextBox 23"/>
          <p:cNvSpPr txBox="1"/>
          <p:nvPr/>
        </p:nvSpPr>
        <p:spPr>
          <a:xfrm>
            <a:off x="5676900" y="35917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3</a:t>
            </a:r>
            <a:endParaRPr lang="en-US" sz="2000" dirty="0">
              <a:latin typeface="Arial" pitchFamily="34" charset="0"/>
              <a:cs typeface="Arial" pitchFamily="34" charset="0"/>
            </a:endParaRPr>
          </a:p>
        </p:txBody>
      </p:sp>
      <p:sp>
        <p:nvSpPr>
          <p:cNvPr id="25" name="TextBox 24"/>
          <p:cNvSpPr txBox="1"/>
          <p:nvPr/>
        </p:nvSpPr>
        <p:spPr>
          <a:xfrm>
            <a:off x="6438900" y="34393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5</a:t>
            </a:r>
            <a:endParaRPr lang="en-US" sz="2000" dirty="0">
              <a:latin typeface="Arial" pitchFamily="34" charset="0"/>
              <a:cs typeface="Arial" pitchFamily="34" charset="0"/>
            </a:endParaRPr>
          </a:p>
        </p:txBody>
      </p:sp>
      <p:sp>
        <p:nvSpPr>
          <p:cNvPr id="26" name="TextBox 25"/>
          <p:cNvSpPr txBox="1"/>
          <p:nvPr/>
        </p:nvSpPr>
        <p:spPr>
          <a:xfrm>
            <a:off x="7505700" y="34393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8</a:t>
            </a:r>
            <a:endParaRPr lang="en-US" sz="2000" dirty="0">
              <a:latin typeface="Arial" pitchFamily="34" charset="0"/>
              <a:cs typeface="Arial" pitchFamily="34" charset="0"/>
            </a:endParaRPr>
          </a:p>
        </p:txBody>
      </p:sp>
      <p:sp>
        <p:nvSpPr>
          <p:cNvPr id="27" name="TextBox 26"/>
          <p:cNvSpPr txBox="1"/>
          <p:nvPr/>
        </p:nvSpPr>
        <p:spPr>
          <a:xfrm>
            <a:off x="8343900" y="3591720"/>
            <a:ext cx="381000" cy="400110"/>
          </a:xfrm>
          <a:prstGeom prst="rect">
            <a:avLst/>
          </a:prstGeom>
          <a:noFill/>
        </p:spPr>
        <p:txBody>
          <a:bodyPr wrap="square" rtlCol="0">
            <a:spAutoFit/>
          </a:bodyPr>
          <a:lstStyle/>
          <a:p>
            <a:r>
              <a:rPr lang="en-US" sz="2000" dirty="0">
                <a:latin typeface="Arial" pitchFamily="34" charset="0"/>
                <a:cs typeface="Arial" pitchFamily="34" charset="0"/>
              </a:rPr>
              <a:t>5</a:t>
            </a:r>
          </a:p>
        </p:txBody>
      </p:sp>
      <p:sp>
        <p:nvSpPr>
          <p:cNvPr id="28" name="TextBox 27"/>
          <p:cNvSpPr txBox="1"/>
          <p:nvPr/>
        </p:nvSpPr>
        <p:spPr>
          <a:xfrm>
            <a:off x="6413500" y="53443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4</a:t>
            </a:r>
            <a:endParaRPr lang="en-US" sz="2000" dirty="0">
              <a:latin typeface="Arial" pitchFamily="34" charset="0"/>
              <a:cs typeface="Arial" pitchFamily="34" charset="0"/>
            </a:endParaRPr>
          </a:p>
        </p:txBody>
      </p:sp>
      <p:sp>
        <p:nvSpPr>
          <p:cNvPr id="29" name="TextBox 28"/>
          <p:cNvSpPr txBox="1"/>
          <p:nvPr/>
        </p:nvSpPr>
        <p:spPr>
          <a:xfrm>
            <a:off x="7632700" y="5306220"/>
            <a:ext cx="381000" cy="400110"/>
          </a:xfrm>
          <a:prstGeom prst="rect">
            <a:avLst/>
          </a:prstGeom>
          <a:noFill/>
        </p:spPr>
        <p:txBody>
          <a:bodyPr wrap="square" rtlCol="0">
            <a:spAutoFit/>
          </a:bodyPr>
          <a:lstStyle/>
          <a:p>
            <a:r>
              <a:rPr lang="en-US" sz="2000" dirty="0">
                <a:latin typeface="Arial" pitchFamily="34" charset="0"/>
                <a:cs typeface="Arial" pitchFamily="34" charset="0"/>
              </a:rPr>
              <a:t>5</a:t>
            </a:r>
          </a:p>
        </p:txBody>
      </p:sp>
      <p:cxnSp>
        <p:nvCxnSpPr>
          <p:cNvPr id="30" name="Straight Connector 29"/>
          <p:cNvCxnSpPr>
            <a:stCxn id="5" idx="2"/>
            <a:endCxn id="5" idx="6"/>
          </p:cNvCxnSpPr>
          <p:nvPr/>
        </p:nvCxnSpPr>
        <p:spPr>
          <a:xfrm rot="10800000" flipH="1">
            <a:off x="6591300" y="1473360"/>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6" idx="2"/>
            <a:endCxn id="6" idx="6"/>
          </p:cNvCxnSpPr>
          <p:nvPr/>
        </p:nvCxnSpPr>
        <p:spPr>
          <a:xfrm rot="10800000" flipH="1">
            <a:off x="5189220" y="2889886"/>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7" idx="2"/>
            <a:endCxn id="7" idx="6"/>
          </p:cNvCxnSpPr>
          <p:nvPr/>
        </p:nvCxnSpPr>
        <p:spPr>
          <a:xfrm rot="10800000" flipH="1">
            <a:off x="6591300" y="2889886"/>
            <a:ext cx="109728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8" idx="2"/>
            <a:endCxn id="8" idx="6"/>
          </p:cNvCxnSpPr>
          <p:nvPr/>
        </p:nvCxnSpPr>
        <p:spPr>
          <a:xfrm rot="10800000" flipH="1">
            <a:off x="8008620" y="2889886"/>
            <a:ext cx="109728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2" idx="2"/>
            <a:endCxn id="12" idx="6"/>
          </p:cNvCxnSpPr>
          <p:nvPr/>
        </p:nvCxnSpPr>
        <p:spPr>
          <a:xfrm rot="10800000" flipH="1">
            <a:off x="5753100" y="4597560"/>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3" idx="2"/>
            <a:endCxn id="13" idx="6"/>
          </p:cNvCxnSpPr>
          <p:nvPr/>
        </p:nvCxnSpPr>
        <p:spPr>
          <a:xfrm rot="10800000" flipH="1">
            <a:off x="7475220" y="4597560"/>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8" idx="2"/>
            <a:endCxn id="18" idx="6"/>
          </p:cNvCxnSpPr>
          <p:nvPr/>
        </p:nvCxnSpPr>
        <p:spPr>
          <a:xfrm rot="10800000" flipH="1">
            <a:off x="6667500" y="6243480"/>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894354" y="1000920"/>
            <a:ext cx="547846" cy="461665"/>
          </a:xfrm>
          <a:prstGeom prst="rect">
            <a:avLst/>
          </a:prstGeom>
          <a:noFill/>
        </p:spPr>
        <p:txBody>
          <a:bodyPr wrap="square" rtlCol="0">
            <a:spAutoFit/>
          </a:bodyPr>
          <a:lstStyle/>
          <a:p>
            <a:pPr>
              <a:buNone/>
            </a:pPr>
            <a:r>
              <a:rPr lang="en-US" sz="2400" b="1" dirty="0" smtClean="0">
                <a:solidFill>
                  <a:srgbClr val="FF0000"/>
                </a:solidFill>
              </a:rPr>
              <a:t>37</a:t>
            </a:r>
            <a:endParaRPr lang="en-US" sz="2400" b="1" dirty="0">
              <a:solidFill>
                <a:srgbClr val="FF0000"/>
              </a:solidFill>
            </a:endParaRPr>
          </a:p>
        </p:txBody>
      </p:sp>
      <p:sp>
        <p:nvSpPr>
          <p:cNvPr id="45" name="TextBox 44"/>
          <p:cNvSpPr txBox="1"/>
          <p:nvPr/>
        </p:nvSpPr>
        <p:spPr>
          <a:xfrm>
            <a:off x="6972300" y="1473359"/>
            <a:ext cx="365760" cy="461665"/>
          </a:xfrm>
          <a:prstGeom prst="rect">
            <a:avLst/>
          </a:prstGeom>
          <a:noFill/>
        </p:spPr>
        <p:txBody>
          <a:bodyPr wrap="square" rtlCol="0">
            <a:spAutoFit/>
          </a:bodyPr>
          <a:lstStyle/>
          <a:p>
            <a:pPr>
              <a:buNone/>
            </a:pPr>
            <a:r>
              <a:rPr lang="en-US" sz="2400" dirty="0" smtClean="0"/>
              <a:t>3</a:t>
            </a:r>
            <a:endParaRPr lang="en-US" sz="2400" dirty="0"/>
          </a:p>
        </p:txBody>
      </p:sp>
      <p:sp>
        <p:nvSpPr>
          <p:cNvPr id="47" name="TextBox 46"/>
          <p:cNvSpPr txBox="1"/>
          <p:nvPr/>
        </p:nvSpPr>
        <p:spPr>
          <a:xfrm>
            <a:off x="8305800" y="2442430"/>
            <a:ext cx="698500"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23</a:t>
            </a:r>
            <a:endParaRPr lang="en-US" sz="2400" b="1" dirty="0">
              <a:solidFill>
                <a:srgbClr val="FF0000"/>
              </a:solidFill>
              <a:latin typeface="Arial" pitchFamily="34" charset="0"/>
              <a:cs typeface="Arial" pitchFamily="34" charset="0"/>
            </a:endParaRPr>
          </a:p>
        </p:txBody>
      </p:sp>
      <p:sp>
        <p:nvSpPr>
          <p:cNvPr id="48" name="TextBox 47"/>
          <p:cNvSpPr txBox="1"/>
          <p:nvPr/>
        </p:nvSpPr>
        <p:spPr>
          <a:xfrm>
            <a:off x="8394700" y="2921794"/>
            <a:ext cx="3810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4</a:t>
            </a:r>
            <a:endParaRPr lang="en-US" sz="2400" dirty="0">
              <a:latin typeface="Arial" pitchFamily="34" charset="0"/>
              <a:cs typeface="Arial" pitchFamily="34" charset="0"/>
            </a:endParaRPr>
          </a:p>
        </p:txBody>
      </p:sp>
      <p:sp>
        <p:nvSpPr>
          <p:cNvPr id="50" name="TextBox 49"/>
          <p:cNvSpPr txBox="1"/>
          <p:nvPr/>
        </p:nvSpPr>
        <p:spPr>
          <a:xfrm>
            <a:off x="6870700" y="2483584"/>
            <a:ext cx="533400"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27</a:t>
            </a:r>
            <a:endParaRPr lang="en-US" sz="2400" b="1" dirty="0">
              <a:solidFill>
                <a:srgbClr val="FF0000"/>
              </a:solidFill>
              <a:latin typeface="Arial" pitchFamily="34" charset="0"/>
              <a:cs typeface="Arial" pitchFamily="34" charset="0"/>
            </a:endParaRPr>
          </a:p>
        </p:txBody>
      </p:sp>
      <p:sp>
        <p:nvSpPr>
          <p:cNvPr id="51" name="TextBox 50"/>
          <p:cNvSpPr txBox="1"/>
          <p:nvPr/>
        </p:nvSpPr>
        <p:spPr>
          <a:xfrm>
            <a:off x="6945154" y="2909094"/>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5</a:t>
            </a:r>
            <a:endParaRPr lang="en-US" sz="2400" dirty="0">
              <a:latin typeface="Arial" pitchFamily="34" charset="0"/>
              <a:cs typeface="Arial" pitchFamily="34" charset="0"/>
            </a:endParaRPr>
          </a:p>
        </p:txBody>
      </p:sp>
      <p:sp>
        <p:nvSpPr>
          <p:cNvPr id="53" name="TextBox 52"/>
          <p:cNvSpPr txBox="1"/>
          <p:nvPr/>
        </p:nvSpPr>
        <p:spPr>
          <a:xfrm>
            <a:off x="5457923" y="2442430"/>
            <a:ext cx="676177"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26</a:t>
            </a:r>
            <a:endParaRPr lang="en-US" sz="2400" b="1" dirty="0">
              <a:solidFill>
                <a:srgbClr val="FF0000"/>
              </a:solidFill>
              <a:latin typeface="Arial" pitchFamily="34" charset="0"/>
              <a:cs typeface="Arial" pitchFamily="34" charset="0"/>
            </a:endParaRPr>
          </a:p>
        </p:txBody>
      </p:sp>
      <p:sp>
        <p:nvSpPr>
          <p:cNvPr id="54" name="TextBox 53"/>
          <p:cNvSpPr txBox="1"/>
          <p:nvPr/>
        </p:nvSpPr>
        <p:spPr>
          <a:xfrm>
            <a:off x="5457923" y="2932549"/>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6</a:t>
            </a:r>
            <a:endParaRPr lang="en-US" sz="2400" dirty="0">
              <a:latin typeface="Arial" pitchFamily="34" charset="0"/>
              <a:cs typeface="Arial" pitchFamily="34" charset="0"/>
            </a:endParaRPr>
          </a:p>
        </p:txBody>
      </p:sp>
      <p:sp>
        <p:nvSpPr>
          <p:cNvPr id="56" name="TextBox 55"/>
          <p:cNvSpPr txBox="1"/>
          <p:nvPr/>
        </p:nvSpPr>
        <p:spPr>
          <a:xfrm>
            <a:off x="6019799" y="4135896"/>
            <a:ext cx="609599"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17</a:t>
            </a:r>
            <a:endParaRPr lang="en-US" sz="2400" b="1" dirty="0">
              <a:solidFill>
                <a:srgbClr val="FF0000"/>
              </a:solidFill>
              <a:latin typeface="Arial" pitchFamily="34" charset="0"/>
              <a:cs typeface="Arial" pitchFamily="34" charset="0"/>
            </a:endParaRPr>
          </a:p>
        </p:txBody>
      </p:sp>
      <p:sp>
        <p:nvSpPr>
          <p:cNvPr id="57" name="TextBox 56"/>
          <p:cNvSpPr txBox="1"/>
          <p:nvPr/>
        </p:nvSpPr>
        <p:spPr>
          <a:xfrm>
            <a:off x="6057900" y="4591846"/>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7</a:t>
            </a:r>
            <a:endParaRPr lang="en-US" sz="2400" dirty="0">
              <a:latin typeface="Arial" pitchFamily="34" charset="0"/>
              <a:cs typeface="Arial" pitchFamily="34" charset="0"/>
            </a:endParaRPr>
          </a:p>
        </p:txBody>
      </p:sp>
      <p:sp>
        <p:nvSpPr>
          <p:cNvPr id="59" name="TextBox 58"/>
          <p:cNvSpPr txBox="1"/>
          <p:nvPr/>
        </p:nvSpPr>
        <p:spPr>
          <a:xfrm>
            <a:off x="7764780" y="4148596"/>
            <a:ext cx="655320"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14</a:t>
            </a:r>
            <a:endParaRPr lang="en-US" sz="2400" b="1" dirty="0">
              <a:solidFill>
                <a:srgbClr val="FF0000"/>
              </a:solidFill>
              <a:latin typeface="Arial" pitchFamily="34" charset="0"/>
              <a:cs typeface="Arial" pitchFamily="34" charset="0"/>
            </a:endParaRPr>
          </a:p>
        </p:txBody>
      </p:sp>
      <p:sp>
        <p:nvSpPr>
          <p:cNvPr id="60" name="TextBox 59"/>
          <p:cNvSpPr txBox="1"/>
          <p:nvPr/>
        </p:nvSpPr>
        <p:spPr>
          <a:xfrm>
            <a:off x="7868920" y="4610261"/>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3</a:t>
            </a:r>
            <a:endParaRPr lang="en-US" sz="2400" dirty="0">
              <a:latin typeface="Arial" pitchFamily="34" charset="0"/>
              <a:cs typeface="Arial" pitchFamily="34" charset="0"/>
            </a:endParaRPr>
          </a:p>
        </p:txBody>
      </p:sp>
      <p:sp>
        <p:nvSpPr>
          <p:cNvPr id="62" name="TextBox 61"/>
          <p:cNvSpPr txBox="1"/>
          <p:nvPr/>
        </p:nvSpPr>
        <p:spPr>
          <a:xfrm>
            <a:off x="7034054" y="5787529"/>
            <a:ext cx="381000"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6</a:t>
            </a:r>
            <a:endParaRPr lang="en-US" sz="2400" b="1" dirty="0">
              <a:solidFill>
                <a:srgbClr val="FF0000"/>
              </a:solidFill>
              <a:latin typeface="Arial" pitchFamily="34" charset="0"/>
              <a:cs typeface="Arial" pitchFamily="34" charset="0"/>
            </a:endParaRPr>
          </a:p>
        </p:txBody>
      </p:sp>
      <p:sp>
        <p:nvSpPr>
          <p:cNvPr id="64" name="TextBox 63"/>
          <p:cNvSpPr txBox="1"/>
          <p:nvPr/>
        </p:nvSpPr>
        <p:spPr>
          <a:xfrm>
            <a:off x="7043420" y="6221561"/>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6</a:t>
            </a:r>
            <a:endParaRPr lang="en-US" sz="2400" dirty="0">
              <a:latin typeface="Arial" pitchFamily="34" charset="0"/>
              <a:cs typeface="Arial" pitchFamily="34" charset="0"/>
            </a:endParaRPr>
          </a:p>
        </p:txBody>
      </p:sp>
      <p:grpSp>
        <p:nvGrpSpPr>
          <p:cNvPr id="31" name="Group 4"/>
          <p:cNvGrpSpPr>
            <a:grpSpLocks noChangeAspect="1"/>
          </p:cNvGrpSpPr>
          <p:nvPr/>
        </p:nvGrpSpPr>
        <p:grpSpPr bwMode="auto">
          <a:xfrm>
            <a:off x="4445003" y="885825"/>
            <a:ext cx="1487489" cy="1449388"/>
            <a:chOff x="2800" y="558"/>
            <a:chExt cx="937" cy="913"/>
          </a:xfrm>
        </p:grpSpPr>
        <p:sp>
          <p:nvSpPr>
            <p:cNvPr id="543747" name="AutoShape 3"/>
            <p:cNvSpPr>
              <a:spLocks noChangeAspect="1" noChangeArrowheads="1" noTextEdit="1"/>
            </p:cNvSpPr>
            <p:nvPr/>
          </p:nvSpPr>
          <p:spPr bwMode="auto">
            <a:xfrm>
              <a:off x="2800" y="558"/>
              <a:ext cx="937" cy="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3749" name="Freeform 5"/>
            <p:cNvSpPr>
              <a:spLocks noEditPoints="1"/>
            </p:cNvSpPr>
            <p:nvPr/>
          </p:nvSpPr>
          <p:spPr bwMode="auto">
            <a:xfrm>
              <a:off x="2804" y="562"/>
              <a:ext cx="911" cy="909"/>
            </a:xfrm>
            <a:custGeom>
              <a:avLst/>
              <a:gdLst/>
              <a:ahLst/>
              <a:cxnLst>
                <a:cxn ang="0">
                  <a:pos x="7" y="363"/>
                </a:cxn>
                <a:cxn ang="0">
                  <a:pos x="52" y="235"/>
                </a:cxn>
                <a:cxn ang="0">
                  <a:pos x="131" y="131"/>
                </a:cxn>
                <a:cxn ang="0">
                  <a:pos x="236" y="52"/>
                </a:cxn>
                <a:cxn ang="0">
                  <a:pos x="363" y="7"/>
                </a:cxn>
                <a:cxn ang="0">
                  <a:pos x="498" y="0"/>
                </a:cxn>
                <a:cxn ang="0">
                  <a:pos x="629" y="33"/>
                </a:cxn>
                <a:cxn ang="0">
                  <a:pos x="742" y="101"/>
                </a:cxn>
                <a:cxn ang="0">
                  <a:pos x="832" y="198"/>
                </a:cxn>
                <a:cxn ang="0">
                  <a:pos x="888" y="318"/>
                </a:cxn>
                <a:cxn ang="0">
                  <a:pos x="911" y="453"/>
                </a:cxn>
                <a:cxn ang="0">
                  <a:pos x="888" y="587"/>
                </a:cxn>
                <a:cxn ang="0">
                  <a:pos x="832" y="707"/>
                </a:cxn>
                <a:cxn ang="0">
                  <a:pos x="742" y="804"/>
                </a:cxn>
                <a:cxn ang="0">
                  <a:pos x="629" y="872"/>
                </a:cxn>
                <a:cxn ang="0">
                  <a:pos x="502" y="905"/>
                </a:cxn>
                <a:cxn ang="0">
                  <a:pos x="363" y="898"/>
                </a:cxn>
                <a:cxn ang="0">
                  <a:pos x="236" y="853"/>
                </a:cxn>
                <a:cxn ang="0">
                  <a:pos x="131" y="774"/>
                </a:cxn>
                <a:cxn ang="0">
                  <a:pos x="52" y="670"/>
                </a:cxn>
                <a:cxn ang="0">
                  <a:pos x="7" y="546"/>
                </a:cxn>
                <a:cxn ang="0">
                  <a:pos x="11" y="497"/>
                </a:cxn>
                <a:cxn ang="0">
                  <a:pos x="45" y="625"/>
                </a:cxn>
                <a:cxn ang="0">
                  <a:pos x="112" y="733"/>
                </a:cxn>
                <a:cxn ang="0">
                  <a:pos x="206" y="819"/>
                </a:cxn>
                <a:cxn ang="0">
                  <a:pos x="322" y="875"/>
                </a:cxn>
                <a:cxn ang="0">
                  <a:pos x="453" y="898"/>
                </a:cxn>
                <a:cxn ang="0">
                  <a:pos x="584" y="875"/>
                </a:cxn>
                <a:cxn ang="0">
                  <a:pos x="701" y="819"/>
                </a:cxn>
                <a:cxn ang="0">
                  <a:pos x="794" y="737"/>
                </a:cxn>
                <a:cxn ang="0">
                  <a:pos x="862" y="625"/>
                </a:cxn>
                <a:cxn ang="0">
                  <a:pos x="896" y="497"/>
                </a:cxn>
                <a:cxn ang="0">
                  <a:pos x="888" y="363"/>
                </a:cxn>
                <a:cxn ang="0">
                  <a:pos x="843" y="243"/>
                </a:cxn>
                <a:cxn ang="0">
                  <a:pos x="768" y="138"/>
                </a:cxn>
                <a:cxn ang="0">
                  <a:pos x="667" y="63"/>
                </a:cxn>
                <a:cxn ang="0">
                  <a:pos x="543" y="18"/>
                </a:cxn>
                <a:cxn ang="0">
                  <a:pos x="408" y="11"/>
                </a:cxn>
                <a:cxn ang="0">
                  <a:pos x="281" y="45"/>
                </a:cxn>
                <a:cxn ang="0">
                  <a:pos x="172" y="112"/>
                </a:cxn>
                <a:cxn ang="0">
                  <a:pos x="86" y="206"/>
                </a:cxn>
                <a:cxn ang="0">
                  <a:pos x="30" y="322"/>
                </a:cxn>
                <a:cxn ang="0">
                  <a:pos x="11" y="453"/>
                </a:cxn>
              </a:cxnLst>
              <a:rect l="0" t="0" r="r" b="b"/>
              <a:pathLst>
                <a:path w="911" h="909">
                  <a:moveTo>
                    <a:pt x="0" y="453"/>
                  </a:moveTo>
                  <a:lnTo>
                    <a:pt x="0" y="408"/>
                  </a:lnTo>
                  <a:lnTo>
                    <a:pt x="7" y="363"/>
                  </a:lnTo>
                  <a:lnTo>
                    <a:pt x="18" y="318"/>
                  </a:lnTo>
                  <a:lnTo>
                    <a:pt x="33" y="277"/>
                  </a:lnTo>
                  <a:lnTo>
                    <a:pt x="52" y="235"/>
                  </a:lnTo>
                  <a:lnTo>
                    <a:pt x="75" y="198"/>
                  </a:lnTo>
                  <a:lnTo>
                    <a:pt x="101" y="164"/>
                  </a:lnTo>
                  <a:lnTo>
                    <a:pt x="131" y="131"/>
                  </a:lnTo>
                  <a:lnTo>
                    <a:pt x="165" y="101"/>
                  </a:lnTo>
                  <a:lnTo>
                    <a:pt x="198" y="75"/>
                  </a:lnTo>
                  <a:lnTo>
                    <a:pt x="236" y="52"/>
                  </a:lnTo>
                  <a:lnTo>
                    <a:pt x="277" y="33"/>
                  </a:lnTo>
                  <a:lnTo>
                    <a:pt x="318" y="18"/>
                  </a:lnTo>
                  <a:lnTo>
                    <a:pt x="363" y="7"/>
                  </a:lnTo>
                  <a:lnTo>
                    <a:pt x="408" y="0"/>
                  </a:lnTo>
                  <a:lnTo>
                    <a:pt x="453" y="0"/>
                  </a:lnTo>
                  <a:lnTo>
                    <a:pt x="498" y="0"/>
                  </a:lnTo>
                  <a:lnTo>
                    <a:pt x="543" y="7"/>
                  </a:lnTo>
                  <a:lnTo>
                    <a:pt x="588" y="18"/>
                  </a:lnTo>
                  <a:lnTo>
                    <a:pt x="629" y="33"/>
                  </a:lnTo>
                  <a:lnTo>
                    <a:pt x="671" y="52"/>
                  </a:lnTo>
                  <a:lnTo>
                    <a:pt x="708" y="75"/>
                  </a:lnTo>
                  <a:lnTo>
                    <a:pt x="742" y="101"/>
                  </a:lnTo>
                  <a:lnTo>
                    <a:pt x="776" y="131"/>
                  </a:lnTo>
                  <a:lnTo>
                    <a:pt x="806" y="164"/>
                  </a:lnTo>
                  <a:lnTo>
                    <a:pt x="832" y="198"/>
                  </a:lnTo>
                  <a:lnTo>
                    <a:pt x="854" y="235"/>
                  </a:lnTo>
                  <a:lnTo>
                    <a:pt x="873" y="277"/>
                  </a:lnTo>
                  <a:lnTo>
                    <a:pt x="888" y="318"/>
                  </a:lnTo>
                  <a:lnTo>
                    <a:pt x="899" y="363"/>
                  </a:lnTo>
                  <a:lnTo>
                    <a:pt x="907" y="408"/>
                  </a:lnTo>
                  <a:lnTo>
                    <a:pt x="911" y="453"/>
                  </a:lnTo>
                  <a:lnTo>
                    <a:pt x="907" y="497"/>
                  </a:lnTo>
                  <a:lnTo>
                    <a:pt x="899" y="542"/>
                  </a:lnTo>
                  <a:lnTo>
                    <a:pt x="888" y="587"/>
                  </a:lnTo>
                  <a:lnTo>
                    <a:pt x="873" y="628"/>
                  </a:lnTo>
                  <a:lnTo>
                    <a:pt x="854" y="670"/>
                  </a:lnTo>
                  <a:lnTo>
                    <a:pt x="832" y="707"/>
                  </a:lnTo>
                  <a:lnTo>
                    <a:pt x="806" y="741"/>
                  </a:lnTo>
                  <a:lnTo>
                    <a:pt x="776" y="774"/>
                  </a:lnTo>
                  <a:lnTo>
                    <a:pt x="742" y="804"/>
                  </a:lnTo>
                  <a:lnTo>
                    <a:pt x="708" y="830"/>
                  </a:lnTo>
                  <a:lnTo>
                    <a:pt x="671" y="853"/>
                  </a:lnTo>
                  <a:lnTo>
                    <a:pt x="629" y="872"/>
                  </a:lnTo>
                  <a:lnTo>
                    <a:pt x="588" y="887"/>
                  </a:lnTo>
                  <a:lnTo>
                    <a:pt x="547" y="898"/>
                  </a:lnTo>
                  <a:lnTo>
                    <a:pt x="502" y="905"/>
                  </a:lnTo>
                  <a:lnTo>
                    <a:pt x="453" y="909"/>
                  </a:lnTo>
                  <a:lnTo>
                    <a:pt x="408" y="905"/>
                  </a:lnTo>
                  <a:lnTo>
                    <a:pt x="363" y="898"/>
                  </a:lnTo>
                  <a:lnTo>
                    <a:pt x="318" y="887"/>
                  </a:lnTo>
                  <a:lnTo>
                    <a:pt x="277" y="872"/>
                  </a:lnTo>
                  <a:lnTo>
                    <a:pt x="236" y="853"/>
                  </a:lnTo>
                  <a:lnTo>
                    <a:pt x="198" y="830"/>
                  </a:lnTo>
                  <a:lnTo>
                    <a:pt x="165" y="804"/>
                  </a:lnTo>
                  <a:lnTo>
                    <a:pt x="131" y="774"/>
                  </a:lnTo>
                  <a:lnTo>
                    <a:pt x="101" y="741"/>
                  </a:lnTo>
                  <a:lnTo>
                    <a:pt x="75" y="707"/>
                  </a:lnTo>
                  <a:lnTo>
                    <a:pt x="52" y="670"/>
                  </a:lnTo>
                  <a:lnTo>
                    <a:pt x="33" y="628"/>
                  </a:lnTo>
                  <a:lnTo>
                    <a:pt x="18" y="587"/>
                  </a:lnTo>
                  <a:lnTo>
                    <a:pt x="7" y="546"/>
                  </a:lnTo>
                  <a:lnTo>
                    <a:pt x="0" y="501"/>
                  </a:lnTo>
                  <a:lnTo>
                    <a:pt x="0" y="453"/>
                  </a:lnTo>
                  <a:close/>
                  <a:moveTo>
                    <a:pt x="11" y="497"/>
                  </a:moveTo>
                  <a:lnTo>
                    <a:pt x="18" y="542"/>
                  </a:lnTo>
                  <a:lnTo>
                    <a:pt x="30" y="583"/>
                  </a:lnTo>
                  <a:lnTo>
                    <a:pt x="45" y="625"/>
                  </a:lnTo>
                  <a:lnTo>
                    <a:pt x="63" y="662"/>
                  </a:lnTo>
                  <a:lnTo>
                    <a:pt x="86" y="699"/>
                  </a:lnTo>
                  <a:lnTo>
                    <a:pt x="112" y="733"/>
                  </a:lnTo>
                  <a:lnTo>
                    <a:pt x="138" y="767"/>
                  </a:lnTo>
                  <a:lnTo>
                    <a:pt x="172" y="793"/>
                  </a:lnTo>
                  <a:lnTo>
                    <a:pt x="206" y="819"/>
                  </a:lnTo>
                  <a:lnTo>
                    <a:pt x="243" y="842"/>
                  </a:lnTo>
                  <a:lnTo>
                    <a:pt x="281" y="860"/>
                  </a:lnTo>
                  <a:lnTo>
                    <a:pt x="322" y="875"/>
                  </a:lnTo>
                  <a:lnTo>
                    <a:pt x="363" y="887"/>
                  </a:lnTo>
                  <a:lnTo>
                    <a:pt x="408" y="894"/>
                  </a:lnTo>
                  <a:lnTo>
                    <a:pt x="453" y="898"/>
                  </a:lnTo>
                  <a:lnTo>
                    <a:pt x="498" y="894"/>
                  </a:lnTo>
                  <a:lnTo>
                    <a:pt x="543" y="887"/>
                  </a:lnTo>
                  <a:lnTo>
                    <a:pt x="584" y="875"/>
                  </a:lnTo>
                  <a:lnTo>
                    <a:pt x="626" y="860"/>
                  </a:lnTo>
                  <a:lnTo>
                    <a:pt x="663" y="842"/>
                  </a:lnTo>
                  <a:lnTo>
                    <a:pt x="701" y="819"/>
                  </a:lnTo>
                  <a:lnTo>
                    <a:pt x="734" y="797"/>
                  </a:lnTo>
                  <a:lnTo>
                    <a:pt x="768" y="767"/>
                  </a:lnTo>
                  <a:lnTo>
                    <a:pt x="794" y="737"/>
                  </a:lnTo>
                  <a:lnTo>
                    <a:pt x="821" y="699"/>
                  </a:lnTo>
                  <a:lnTo>
                    <a:pt x="843" y="666"/>
                  </a:lnTo>
                  <a:lnTo>
                    <a:pt x="862" y="625"/>
                  </a:lnTo>
                  <a:lnTo>
                    <a:pt x="877" y="583"/>
                  </a:lnTo>
                  <a:lnTo>
                    <a:pt x="888" y="542"/>
                  </a:lnTo>
                  <a:lnTo>
                    <a:pt x="896" y="497"/>
                  </a:lnTo>
                  <a:lnTo>
                    <a:pt x="899" y="453"/>
                  </a:lnTo>
                  <a:lnTo>
                    <a:pt x="896" y="408"/>
                  </a:lnTo>
                  <a:lnTo>
                    <a:pt x="888" y="363"/>
                  </a:lnTo>
                  <a:lnTo>
                    <a:pt x="877" y="322"/>
                  </a:lnTo>
                  <a:lnTo>
                    <a:pt x="862" y="280"/>
                  </a:lnTo>
                  <a:lnTo>
                    <a:pt x="843" y="243"/>
                  </a:lnTo>
                  <a:lnTo>
                    <a:pt x="821" y="206"/>
                  </a:lnTo>
                  <a:lnTo>
                    <a:pt x="798" y="172"/>
                  </a:lnTo>
                  <a:lnTo>
                    <a:pt x="768" y="138"/>
                  </a:lnTo>
                  <a:lnTo>
                    <a:pt x="738" y="112"/>
                  </a:lnTo>
                  <a:lnTo>
                    <a:pt x="701" y="86"/>
                  </a:lnTo>
                  <a:lnTo>
                    <a:pt x="667" y="63"/>
                  </a:lnTo>
                  <a:lnTo>
                    <a:pt x="626" y="45"/>
                  </a:lnTo>
                  <a:lnTo>
                    <a:pt x="584" y="30"/>
                  </a:lnTo>
                  <a:lnTo>
                    <a:pt x="543" y="18"/>
                  </a:lnTo>
                  <a:lnTo>
                    <a:pt x="498" y="11"/>
                  </a:lnTo>
                  <a:lnTo>
                    <a:pt x="453" y="11"/>
                  </a:lnTo>
                  <a:lnTo>
                    <a:pt x="408" y="11"/>
                  </a:lnTo>
                  <a:lnTo>
                    <a:pt x="363" y="18"/>
                  </a:lnTo>
                  <a:lnTo>
                    <a:pt x="322" y="30"/>
                  </a:lnTo>
                  <a:lnTo>
                    <a:pt x="281" y="45"/>
                  </a:lnTo>
                  <a:lnTo>
                    <a:pt x="243" y="63"/>
                  </a:lnTo>
                  <a:lnTo>
                    <a:pt x="206" y="86"/>
                  </a:lnTo>
                  <a:lnTo>
                    <a:pt x="172" y="112"/>
                  </a:lnTo>
                  <a:lnTo>
                    <a:pt x="138" y="138"/>
                  </a:lnTo>
                  <a:lnTo>
                    <a:pt x="112" y="172"/>
                  </a:lnTo>
                  <a:lnTo>
                    <a:pt x="86" y="206"/>
                  </a:lnTo>
                  <a:lnTo>
                    <a:pt x="63" y="243"/>
                  </a:lnTo>
                  <a:lnTo>
                    <a:pt x="45" y="280"/>
                  </a:lnTo>
                  <a:lnTo>
                    <a:pt x="30" y="322"/>
                  </a:lnTo>
                  <a:lnTo>
                    <a:pt x="18" y="363"/>
                  </a:lnTo>
                  <a:lnTo>
                    <a:pt x="11" y="408"/>
                  </a:lnTo>
                  <a:lnTo>
                    <a:pt x="11" y="453"/>
                  </a:lnTo>
                  <a:lnTo>
                    <a:pt x="11" y="49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750" name="Rectangle 6"/>
            <p:cNvSpPr>
              <a:spLocks noChangeArrowheads="1"/>
            </p:cNvSpPr>
            <p:nvPr/>
          </p:nvSpPr>
          <p:spPr bwMode="auto">
            <a:xfrm>
              <a:off x="2807" y="1011"/>
              <a:ext cx="900" cy="1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3752" name="Rectangle 8"/>
            <p:cNvSpPr>
              <a:spLocks noChangeArrowheads="1"/>
            </p:cNvSpPr>
            <p:nvPr/>
          </p:nvSpPr>
          <p:spPr bwMode="auto">
            <a:xfrm>
              <a:off x="2946" y="720"/>
              <a:ext cx="647" cy="29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i="1" dirty="0" smtClean="0">
                  <a:solidFill>
                    <a:srgbClr val="000000"/>
                  </a:solidFill>
                  <a:latin typeface="Arial" pitchFamily="34" charset="0"/>
                  <a:cs typeface="Arial" pitchFamily="34" charset="0"/>
                </a:rPr>
                <a:t>c</a:t>
              </a:r>
              <a:r>
                <a:rPr kumimoji="0" lang="en-US" sz="1500" b="0" i="1" u="none" strike="noStrike" cap="none" normalizeH="0" baseline="0" dirty="0" smtClean="0">
                  <a:ln>
                    <a:noFill/>
                  </a:ln>
                  <a:solidFill>
                    <a:srgbClr val="000000"/>
                  </a:solidFill>
                  <a:effectLst/>
                  <a:latin typeface="Arial" pitchFamily="34" charset="0"/>
                  <a:cs typeface="Arial" pitchFamily="34" charset="0"/>
                </a:rPr>
                <a:t>ritical path </a:t>
              </a:r>
              <a:br>
                <a:rPr kumimoji="0" lang="en-US" sz="1500" b="0" i="1" u="none" strike="noStrike" cap="none" normalizeH="0" baseline="0" dirty="0" smtClean="0">
                  <a:ln>
                    <a:noFill/>
                  </a:ln>
                  <a:solidFill>
                    <a:srgbClr val="000000"/>
                  </a:solidFill>
                  <a:effectLst/>
                  <a:latin typeface="Arial" pitchFamily="34" charset="0"/>
                  <a:cs typeface="Arial" pitchFamily="34" charset="0"/>
                </a:rPr>
              </a:br>
              <a:r>
                <a:rPr kumimoji="0" lang="en-US" sz="1500" b="0" i="1" u="none" strike="noStrike" cap="none" normalizeH="0" baseline="0" dirty="0" smtClean="0">
                  <a:ln>
                    <a:noFill/>
                  </a:ln>
                  <a:solidFill>
                    <a:srgbClr val="000000"/>
                  </a:solidFill>
                  <a:effectLst/>
                  <a:latin typeface="Arial" pitchFamily="34" charset="0"/>
                  <a:cs typeface="Arial" pitchFamily="34" charset="0"/>
                </a:rPr>
                <a:t>value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3755" name="Rectangle 11"/>
            <p:cNvSpPr>
              <a:spLocks noChangeArrowheads="1"/>
            </p:cNvSpPr>
            <p:nvPr/>
          </p:nvSpPr>
          <p:spPr bwMode="auto">
            <a:xfrm>
              <a:off x="3216" y="1198"/>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3756" name="Rectangle 12"/>
            <p:cNvSpPr>
              <a:spLocks noChangeArrowheads="1"/>
            </p:cNvSpPr>
            <p:nvPr/>
          </p:nvSpPr>
          <p:spPr bwMode="auto">
            <a:xfrm>
              <a:off x="2936" y="1022"/>
              <a:ext cx="711" cy="29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smtClean="0">
                  <a:ln>
                    <a:noFill/>
                  </a:ln>
                  <a:solidFill>
                    <a:srgbClr val="000000"/>
                  </a:solidFill>
                  <a:effectLst/>
                  <a:latin typeface="Arial" pitchFamily="34" charset="0"/>
                  <a:cs typeface="Arial" pitchFamily="34" charset="0"/>
                </a:rPr>
                <a:t>average exec.</a:t>
              </a:r>
              <a:r>
                <a:rPr kumimoji="0" lang="en-US" sz="1500" b="0" i="1" u="none" strike="noStrike" cap="none" normalizeH="0" dirty="0" smtClean="0">
                  <a:ln>
                    <a:noFill/>
                  </a:ln>
                  <a:solidFill>
                    <a:srgbClr val="000000"/>
                  </a:solidFill>
                  <a:effectLst/>
                  <a:latin typeface="Arial" pitchFamily="34" charset="0"/>
                  <a:cs typeface="Arial" pitchFamily="34" charset="0"/>
                </a:rPr>
                <a:t> time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58" name="Oval 57"/>
          <p:cNvSpPr/>
          <p:nvPr/>
        </p:nvSpPr>
        <p:spPr bwMode="auto">
          <a:xfrm>
            <a:off x="6505734" y="2211885"/>
            <a:ext cx="1295400" cy="1346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31838"/>
          </a:xfrm>
        </p:spPr>
        <p:txBody>
          <a:bodyPr/>
          <a:lstStyle/>
          <a:p>
            <a:r>
              <a:rPr lang="en-US" dirty="0" smtClean="0"/>
              <a:t>Dynamic Available Tasks Critical Path (DATCP)</a:t>
            </a:r>
            <a:endParaRPr lang="en-US" dirty="0"/>
          </a:p>
        </p:txBody>
      </p:sp>
      <p:sp>
        <p:nvSpPr>
          <p:cNvPr id="3" name="Content Placeholder 2"/>
          <p:cNvSpPr>
            <a:spLocks noGrp="1"/>
          </p:cNvSpPr>
          <p:nvPr>
            <p:ph idx="1"/>
          </p:nvPr>
        </p:nvSpPr>
        <p:spPr>
          <a:xfrm>
            <a:off x="12700" y="695325"/>
            <a:ext cx="9131300" cy="6162675"/>
          </a:xfrm>
        </p:spPr>
        <p:txBody>
          <a:bodyPr/>
          <a:lstStyle/>
          <a:p>
            <a:pPr marL="457200" indent="-457200">
              <a:buNone/>
            </a:pPr>
            <a:r>
              <a:rPr lang="en-US" u="sng" dirty="0" smtClean="0">
                <a:solidFill>
                  <a:srgbClr val="FF0000"/>
                </a:solidFill>
              </a:rPr>
              <a:t>outline</a:t>
            </a:r>
          </a:p>
          <a:p>
            <a:pPr marL="457200" indent="-457200">
              <a:buSzPct val="100000"/>
              <a:buFont typeface="+mj-lt"/>
              <a:buAutoNum type="arabicPeriod"/>
            </a:pPr>
            <a:r>
              <a:rPr lang="en-US" dirty="0" smtClean="0">
                <a:solidFill>
                  <a:schemeClr val="bg2">
                    <a:lumMod val="60000"/>
                    <a:lumOff val="40000"/>
                  </a:schemeClr>
                </a:solidFill>
              </a:rPr>
              <a:t>calculate the critical path</a:t>
            </a:r>
            <a:br>
              <a:rPr lang="en-US" dirty="0" smtClean="0">
                <a:solidFill>
                  <a:schemeClr val="bg2">
                    <a:lumMod val="60000"/>
                    <a:lumOff val="40000"/>
                  </a:schemeClr>
                </a:solidFill>
              </a:rPr>
            </a:br>
            <a:r>
              <a:rPr lang="en-US" dirty="0" smtClean="0">
                <a:solidFill>
                  <a:schemeClr val="bg2">
                    <a:lumMod val="60000"/>
                    <a:lumOff val="40000"/>
                  </a:schemeClr>
                </a:solidFill>
              </a:rPr>
              <a:t> for each application</a:t>
            </a:r>
          </a:p>
          <a:p>
            <a:pPr marL="457200" indent="-457200">
              <a:buSzPct val="100000"/>
              <a:buFont typeface="+mj-lt"/>
              <a:buAutoNum type="arabicPeriod"/>
            </a:pPr>
            <a:r>
              <a:rPr lang="en-US" dirty="0" smtClean="0">
                <a:solidFill>
                  <a:schemeClr val="bg2">
                    <a:lumMod val="60000"/>
                    <a:lumOff val="40000"/>
                  </a:schemeClr>
                </a:solidFill>
              </a:rPr>
              <a:t>dynamically create a list of </a:t>
            </a:r>
            <a:br>
              <a:rPr lang="en-US" dirty="0" smtClean="0">
                <a:solidFill>
                  <a:schemeClr val="bg2">
                    <a:lumMod val="60000"/>
                    <a:lumOff val="40000"/>
                  </a:schemeClr>
                </a:solidFill>
              </a:rPr>
            </a:br>
            <a:r>
              <a:rPr lang="en-US" dirty="0" smtClean="0">
                <a:solidFill>
                  <a:schemeClr val="bg2">
                    <a:lumMod val="60000"/>
                    <a:lumOff val="40000"/>
                  </a:schemeClr>
                </a:solidFill>
              </a:rPr>
              <a:t>all tasks available for mapping</a:t>
            </a:r>
          </a:p>
          <a:p>
            <a:pPr marL="457200" indent="-457200">
              <a:buSzPct val="100000"/>
              <a:buFont typeface="+mj-lt"/>
              <a:buAutoNum type="arabicPeriod"/>
            </a:pPr>
            <a:r>
              <a:rPr lang="en-US" dirty="0" smtClean="0">
                <a:solidFill>
                  <a:schemeClr val="bg2">
                    <a:lumMod val="60000"/>
                    <a:lumOff val="40000"/>
                  </a:schemeClr>
                </a:solidFill>
              </a:rPr>
              <a:t>determine the task with the </a:t>
            </a:r>
            <a:br>
              <a:rPr lang="en-US" dirty="0" smtClean="0">
                <a:solidFill>
                  <a:schemeClr val="bg2">
                    <a:lumMod val="60000"/>
                    <a:lumOff val="40000"/>
                  </a:schemeClr>
                </a:solidFill>
              </a:rPr>
            </a:br>
            <a:r>
              <a:rPr lang="en-US" dirty="0" smtClean="0">
                <a:solidFill>
                  <a:schemeClr val="bg2">
                    <a:lumMod val="60000"/>
                    <a:lumOff val="40000"/>
                  </a:schemeClr>
                </a:solidFill>
              </a:rPr>
              <a:t>longest critical path from the list </a:t>
            </a:r>
            <a:br>
              <a:rPr lang="en-US" dirty="0" smtClean="0">
                <a:solidFill>
                  <a:schemeClr val="bg2">
                    <a:lumMod val="60000"/>
                    <a:lumOff val="40000"/>
                  </a:schemeClr>
                </a:solidFill>
              </a:rPr>
            </a:br>
            <a:r>
              <a:rPr lang="en-US" dirty="0" smtClean="0">
                <a:solidFill>
                  <a:schemeClr val="bg2">
                    <a:lumMod val="60000"/>
                    <a:lumOff val="40000"/>
                  </a:schemeClr>
                </a:solidFill>
              </a:rPr>
              <a:t>of available tasks</a:t>
            </a:r>
          </a:p>
          <a:p>
            <a:pPr marL="457200" indent="-457200">
              <a:buSzPct val="100000"/>
              <a:buFont typeface="+mj-lt"/>
              <a:buAutoNum type="arabicPeriod"/>
            </a:pPr>
            <a:r>
              <a:rPr lang="en-US" dirty="0" smtClean="0">
                <a:solidFill>
                  <a:schemeClr val="bg2">
                    <a:lumMod val="60000"/>
                    <a:lumOff val="40000"/>
                  </a:schemeClr>
                </a:solidFill>
              </a:rPr>
              <a:t>task </a:t>
            </a:r>
            <a:r>
              <a:rPr lang="en-US" i="1" dirty="0" err="1" smtClean="0">
                <a:solidFill>
                  <a:schemeClr val="bg2">
                    <a:lumMod val="60000"/>
                    <a:lumOff val="40000"/>
                  </a:schemeClr>
                </a:solidFill>
              </a:rPr>
              <a:t>t</a:t>
            </a:r>
            <a:r>
              <a:rPr lang="en-US" i="1" baseline="-25000" dirty="0" err="1" smtClean="0">
                <a:solidFill>
                  <a:schemeClr val="bg2">
                    <a:lumMod val="60000"/>
                    <a:lumOff val="40000"/>
                  </a:schemeClr>
                </a:solidFill>
              </a:rPr>
              <a:t>i</a:t>
            </a:r>
            <a:r>
              <a:rPr lang="en-US" dirty="0" smtClean="0">
                <a:solidFill>
                  <a:schemeClr val="bg2">
                    <a:lumMod val="60000"/>
                    <a:lumOff val="40000"/>
                  </a:schemeClr>
                </a:solidFill>
              </a:rPr>
              <a:t> determined in (3) is assigned </a:t>
            </a:r>
            <a:br>
              <a:rPr lang="en-US" dirty="0" smtClean="0">
                <a:solidFill>
                  <a:schemeClr val="bg2">
                    <a:lumMod val="60000"/>
                    <a:lumOff val="40000"/>
                  </a:schemeClr>
                </a:solidFill>
              </a:rPr>
            </a:br>
            <a:r>
              <a:rPr lang="en-US" dirty="0" smtClean="0">
                <a:solidFill>
                  <a:schemeClr val="bg2">
                    <a:lumMod val="60000"/>
                    <a:lumOff val="40000"/>
                  </a:schemeClr>
                </a:solidFill>
              </a:rPr>
              <a:t>to the PE that gives the maximum </a:t>
            </a:r>
            <a:br>
              <a:rPr lang="en-US" dirty="0" smtClean="0">
                <a:solidFill>
                  <a:schemeClr val="bg2">
                    <a:lumMod val="60000"/>
                    <a:lumOff val="40000"/>
                  </a:schemeClr>
                </a:solidFill>
              </a:rPr>
            </a:br>
            <a:r>
              <a:rPr lang="en-US" dirty="0" smtClean="0">
                <a:solidFill>
                  <a:schemeClr val="bg2">
                    <a:lumMod val="60000"/>
                    <a:lumOff val="40000"/>
                  </a:schemeClr>
                </a:solidFill>
              </a:rPr>
              <a:t>system robustness based on </a:t>
            </a:r>
            <a:br>
              <a:rPr lang="en-US" dirty="0" smtClean="0">
                <a:solidFill>
                  <a:schemeClr val="bg2">
                    <a:lumMod val="60000"/>
                    <a:lumOff val="40000"/>
                  </a:schemeClr>
                </a:solidFill>
              </a:rPr>
            </a:br>
            <a:r>
              <a:rPr lang="en-US" dirty="0" smtClean="0">
                <a:solidFill>
                  <a:schemeClr val="bg2">
                    <a:lumMod val="60000"/>
                    <a:lumOff val="40000"/>
                  </a:schemeClr>
                </a:solidFill>
              </a:rPr>
              <a:t>partial mapping</a:t>
            </a:r>
          </a:p>
          <a:p>
            <a:pPr marL="457200" indent="-457200">
              <a:buSzPct val="100000"/>
              <a:buFont typeface="+mj-lt"/>
              <a:buAutoNum type="arabicPeriod"/>
            </a:pPr>
            <a:r>
              <a:rPr lang="en-US" dirty="0" smtClean="0">
                <a:solidFill>
                  <a:srgbClr val="FF0000"/>
                </a:solidFill>
              </a:rPr>
              <a:t>repeat steps (2)–(4) until all tasks </a:t>
            </a:r>
            <a:br>
              <a:rPr lang="en-US" dirty="0" smtClean="0">
                <a:solidFill>
                  <a:srgbClr val="FF0000"/>
                </a:solidFill>
              </a:rPr>
            </a:br>
            <a:r>
              <a:rPr lang="en-US" dirty="0" smtClean="0">
                <a:solidFill>
                  <a:srgbClr val="FF0000"/>
                </a:solidFill>
              </a:rPr>
              <a:t>are mapped</a:t>
            </a:r>
          </a:p>
          <a:p>
            <a:pPr marL="457200" indent="-4572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45A7539-6E7B-4BBD-A1DB-56072BF6878F}" type="slidenum">
              <a:rPr lang="ko-KR" altLang="en-US" smtClean="0"/>
              <a:pPr/>
              <a:t>19</a:t>
            </a:fld>
            <a:endParaRPr lang="en-US" altLang="ko-KR"/>
          </a:p>
        </p:txBody>
      </p:sp>
      <p:sp>
        <p:nvSpPr>
          <p:cNvPr id="5" name="Oval 4"/>
          <p:cNvSpPr/>
          <p:nvPr/>
        </p:nvSpPr>
        <p:spPr>
          <a:xfrm>
            <a:off x="6591300" y="924720"/>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dirty="0" smtClean="0">
              <a:solidFill>
                <a:schemeClr val="tx1"/>
              </a:solidFill>
              <a:latin typeface="Arial" pitchFamily="34" charset="0"/>
              <a:cs typeface="Arial" pitchFamily="34" charset="0"/>
            </a:endParaRPr>
          </a:p>
        </p:txBody>
      </p:sp>
      <p:sp>
        <p:nvSpPr>
          <p:cNvPr id="6" name="Oval 5"/>
          <p:cNvSpPr/>
          <p:nvPr/>
        </p:nvSpPr>
        <p:spPr>
          <a:xfrm>
            <a:off x="5189220" y="2341246"/>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400" dirty="0" smtClean="0">
                <a:solidFill>
                  <a:schemeClr val="tx1"/>
                </a:solidFill>
                <a:latin typeface="Arial" pitchFamily="34" charset="0"/>
                <a:cs typeface="Arial" pitchFamily="34" charset="0"/>
              </a:rPr>
              <a:t> </a:t>
            </a:r>
            <a:endParaRPr lang="en-US" sz="2400" dirty="0">
              <a:solidFill>
                <a:schemeClr val="tx1"/>
              </a:solidFill>
              <a:latin typeface="Arial" pitchFamily="34" charset="0"/>
              <a:cs typeface="Arial" pitchFamily="34" charset="0"/>
            </a:endParaRPr>
          </a:p>
        </p:txBody>
      </p:sp>
      <p:sp>
        <p:nvSpPr>
          <p:cNvPr id="7" name="Oval 6"/>
          <p:cNvSpPr/>
          <p:nvPr/>
        </p:nvSpPr>
        <p:spPr>
          <a:xfrm>
            <a:off x="6591300" y="2341246"/>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dirty="0" smtClean="0">
              <a:solidFill>
                <a:schemeClr val="tx1"/>
              </a:solidFill>
              <a:latin typeface="Arial" pitchFamily="34" charset="0"/>
              <a:cs typeface="Arial" pitchFamily="34" charset="0"/>
            </a:endParaRPr>
          </a:p>
          <a:p>
            <a:pPr algn="ctr">
              <a:buNone/>
            </a:pPr>
            <a:r>
              <a:rPr lang="en-US" sz="2400" dirty="0" smtClean="0">
                <a:solidFill>
                  <a:schemeClr val="tx1"/>
                </a:solidFill>
                <a:latin typeface="Arial" pitchFamily="34" charset="0"/>
                <a:cs typeface="Arial" pitchFamily="34" charset="0"/>
              </a:rPr>
              <a:t> </a:t>
            </a:r>
          </a:p>
        </p:txBody>
      </p:sp>
      <p:sp>
        <p:nvSpPr>
          <p:cNvPr id="8" name="Oval 7"/>
          <p:cNvSpPr/>
          <p:nvPr/>
        </p:nvSpPr>
        <p:spPr>
          <a:xfrm>
            <a:off x="8008620" y="2341246"/>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400" dirty="0" smtClean="0">
                <a:solidFill>
                  <a:schemeClr val="tx1"/>
                </a:solidFill>
                <a:latin typeface="Arial" pitchFamily="34" charset="0"/>
                <a:cs typeface="Arial" pitchFamily="34" charset="0"/>
              </a:rPr>
              <a:t> </a:t>
            </a:r>
          </a:p>
        </p:txBody>
      </p:sp>
      <p:cxnSp>
        <p:nvCxnSpPr>
          <p:cNvPr id="9" name="Straight Arrow Connector 8"/>
          <p:cNvCxnSpPr>
            <a:stCxn id="5" idx="2"/>
            <a:endCxn id="6" idx="0"/>
          </p:cNvCxnSpPr>
          <p:nvPr/>
        </p:nvCxnSpPr>
        <p:spPr>
          <a:xfrm rot="10800000" flipV="1">
            <a:off x="5737860" y="1473360"/>
            <a:ext cx="853440" cy="8678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4"/>
            <a:endCxn id="7" idx="0"/>
          </p:cNvCxnSpPr>
          <p:nvPr/>
        </p:nvCxnSpPr>
        <p:spPr>
          <a:xfrm rot="5400000">
            <a:off x="6980317" y="2181623"/>
            <a:ext cx="319246" cy="1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6"/>
            <a:endCxn id="8" idx="0"/>
          </p:cNvCxnSpPr>
          <p:nvPr/>
        </p:nvCxnSpPr>
        <p:spPr>
          <a:xfrm>
            <a:off x="7688580" y="1473360"/>
            <a:ext cx="868680" cy="8678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753100" y="4048920"/>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000" dirty="0">
              <a:solidFill>
                <a:schemeClr val="tx1"/>
              </a:solidFill>
              <a:latin typeface="Arial" pitchFamily="34" charset="0"/>
              <a:cs typeface="Arial" pitchFamily="34" charset="0"/>
            </a:endParaRPr>
          </a:p>
        </p:txBody>
      </p:sp>
      <p:sp>
        <p:nvSpPr>
          <p:cNvPr id="13" name="Oval 12"/>
          <p:cNvSpPr/>
          <p:nvPr/>
        </p:nvSpPr>
        <p:spPr>
          <a:xfrm>
            <a:off x="7475220" y="4048920"/>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buNone/>
            </a:pPr>
            <a:endParaRPr lang="en-US" sz="2400" dirty="0" smtClean="0">
              <a:solidFill>
                <a:schemeClr val="tx1"/>
              </a:solidFill>
              <a:latin typeface="Arial" pitchFamily="34" charset="0"/>
              <a:cs typeface="Arial" pitchFamily="34" charset="0"/>
            </a:endParaRPr>
          </a:p>
        </p:txBody>
      </p:sp>
      <p:cxnSp>
        <p:nvCxnSpPr>
          <p:cNvPr id="14" name="Straight Arrow Connector 13"/>
          <p:cNvCxnSpPr>
            <a:stCxn id="6" idx="4"/>
            <a:endCxn id="12" idx="0"/>
          </p:cNvCxnSpPr>
          <p:nvPr/>
        </p:nvCxnSpPr>
        <p:spPr>
          <a:xfrm rot="16200000" flipH="1">
            <a:off x="5714603" y="3461783"/>
            <a:ext cx="610394" cy="5638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4"/>
            <a:endCxn id="12" idx="0"/>
          </p:cNvCxnSpPr>
          <p:nvPr/>
        </p:nvCxnSpPr>
        <p:spPr>
          <a:xfrm rot="5400000">
            <a:off x="6415643" y="3324623"/>
            <a:ext cx="610394"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4"/>
            <a:endCxn id="13" idx="0"/>
          </p:cNvCxnSpPr>
          <p:nvPr/>
        </p:nvCxnSpPr>
        <p:spPr>
          <a:xfrm rot="16200000" flipH="1">
            <a:off x="7276703" y="3301763"/>
            <a:ext cx="610394" cy="8839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4"/>
            <a:endCxn id="13" idx="0"/>
          </p:cNvCxnSpPr>
          <p:nvPr/>
        </p:nvCxnSpPr>
        <p:spPr>
          <a:xfrm rot="5400000">
            <a:off x="7985363" y="3477023"/>
            <a:ext cx="610394"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667500" y="5694840"/>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dirty="0" smtClean="0">
              <a:solidFill>
                <a:schemeClr val="tx1"/>
              </a:solidFill>
              <a:latin typeface="Arial" pitchFamily="34" charset="0"/>
              <a:cs typeface="Arial" pitchFamily="34" charset="0"/>
            </a:endParaRPr>
          </a:p>
          <a:p>
            <a:pPr algn="ctr"/>
            <a:endParaRPr lang="en-US" sz="2000" dirty="0" smtClean="0">
              <a:solidFill>
                <a:schemeClr val="tx1"/>
              </a:solidFill>
              <a:latin typeface="Arial" pitchFamily="34" charset="0"/>
              <a:cs typeface="Arial" pitchFamily="34" charset="0"/>
            </a:endParaRPr>
          </a:p>
        </p:txBody>
      </p:sp>
      <p:cxnSp>
        <p:nvCxnSpPr>
          <p:cNvPr id="19" name="Straight Arrow Connector 18"/>
          <p:cNvCxnSpPr>
            <a:stCxn id="12" idx="4"/>
            <a:endCxn id="18" idx="0"/>
          </p:cNvCxnSpPr>
          <p:nvPr/>
        </p:nvCxnSpPr>
        <p:spPr>
          <a:xfrm rot="16200000" flipH="1">
            <a:off x="6484620" y="4963320"/>
            <a:ext cx="548640" cy="914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4"/>
            <a:endCxn id="18" idx="0"/>
          </p:cNvCxnSpPr>
          <p:nvPr/>
        </p:nvCxnSpPr>
        <p:spPr>
          <a:xfrm rot="5400000">
            <a:off x="7345680" y="5016660"/>
            <a:ext cx="548640" cy="8077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53100" y="16105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8</a:t>
            </a:r>
            <a:endParaRPr lang="en-US" sz="2000" dirty="0">
              <a:latin typeface="Arial" pitchFamily="34" charset="0"/>
              <a:cs typeface="Arial" pitchFamily="34" charset="0"/>
            </a:endParaRPr>
          </a:p>
        </p:txBody>
      </p:sp>
      <p:sp>
        <p:nvSpPr>
          <p:cNvPr id="22" name="TextBox 21"/>
          <p:cNvSpPr txBox="1"/>
          <p:nvPr/>
        </p:nvSpPr>
        <p:spPr>
          <a:xfrm>
            <a:off x="6743700" y="1991520"/>
            <a:ext cx="381000" cy="400110"/>
          </a:xfrm>
          <a:prstGeom prst="rect">
            <a:avLst/>
          </a:prstGeom>
          <a:noFill/>
        </p:spPr>
        <p:txBody>
          <a:bodyPr wrap="square" rtlCol="0">
            <a:spAutoFit/>
          </a:bodyPr>
          <a:lstStyle/>
          <a:p>
            <a:r>
              <a:rPr lang="en-US" sz="2000" dirty="0">
                <a:latin typeface="Arial" pitchFamily="34" charset="0"/>
                <a:cs typeface="Arial" pitchFamily="34" charset="0"/>
              </a:rPr>
              <a:t>7</a:t>
            </a:r>
          </a:p>
        </p:txBody>
      </p:sp>
      <p:sp>
        <p:nvSpPr>
          <p:cNvPr id="23" name="TextBox 22"/>
          <p:cNvSpPr txBox="1"/>
          <p:nvPr/>
        </p:nvSpPr>
        <p:spPr>
          <a:xfrm>
            <a:off x="8267700" y="17629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6</a:t>
            </a:r>
            <a:endParaRPr lang="en-US" sz="2000" dirty="0">
              <a:latin typeface="Arial" pitchFamily="34" charset="0"/>
              <a:cs typeface="Arial" pitchFamily="34" charset="0"/>
            </a:endParaRPr>
          </a:p>
        </p:txBody>
      </p:sp>
      <p:sp>
        <p:nvSpPr>
          <p:cNvPr id="24" name="TextBox 23"/>
          <p:cNvSpPr txBox="1"/>
          <p:nvPr/>
        </p:nvSpPr>
        <p:spPr>
          <a:xfrm>
            <a:off x="5676900" y="35917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3</a:t>
            </a:r>
            <a:endParaRPr lang="en-US" sz="2000" dirty="0">
              <a:latin typeface="Arial" pitchFamily="34" charset="0"/>
              <a:cs typeface="Arial" pitchFamily="34" charset="0"/>
            </a:endParaRPr>
          </a:p>
        </p:txBody>
      </p:sp>
      <p:sp>
        <p:nvSpPr>
          <p:cNvPr id="25" name="TextBox 24"/>
          <p:cNvSpPr txBox="1"/>
          <p:nvPr/>
        </p:nvSpPr>
        <p:spPr>
          <a:xfrm>
            <a:off x="6438900" y="34393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5</a:t>
            </a:r>
            <a:endParaRPr lang="en-US" sz="2000" dirty="0">
              <a:latin typeface="Arial" pitchFamily="34" charset="0"/>
              <a:cs typeface="Arial" pitchFamily="34" charset="0"/>
            </a:endParaRPr>
          </a:p>
        </p:txBody>
      </p:sp>
      <p:sp>
        <p:nvSpPr>
          <p:cNvPr id="26" name="TextBox 25"/>
          <p:cNvSpPr txBox="1"/>
          <p:nvPr/>
        </p:nvSpPr>
        <p:spPr>
          <a:xfrm>
            <a:off x="7505700" y="34393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8</a:t>
            </a:r>
            <a:endParaRPr lang="en-US" sz="2000" dirty="0">
              <a:latin typeface="Arial" pitchFamily="34" charset="0"/>
              <a:cs typeface="Arial" pitchFamily="34" charset="0"/>
            </a:endParaRPr>
          </a:p>
        </p:txBody>
      </p:sp>
      <p:sp>
        <p:nvSpPr>
          <p:cNvPr id="27" name="TextBox 26"/>
          <p:cNvSpPr txBox="1"/>
          <p:nvPr/>
        </p:nvSpPr>
        <p:spPr>
          <a:xfrm>
            <a:off x="8343900" y="3591720"/>
            <a:ext cx="381000" cy="400110"/>
          </a:xfrm>
          <a:prstGeom prst="rect">
            <a:avLst/>
          </a:prstGeom>
          <a:noFill/>
        </p:spPr>
        <p:txBody>
          <a:bodyPr wrap="square" rtlCol="0">
            <a:spAutoFit/>
          </a:bodyPr>
          <a:lstStyle/>
          <a:p>
            <a:r>
              <a:rPr lang="en-US" sz="2000" dirty="0">
                <a:latin typeface="Arial" pitchFamily="34" charset="0"/>
                <a:cs typeface="Arial" pitchFamily="34" charset="0"/>
              </a:rPr>
              <a:t>5</a:t>
            </a:r>
          </a:p>
        </p:txBody>
      </p:sp>
      <p:sp>
        <p:nvSpPr>
          <p:cNvPr id="28" name="TextBox 27"/>
          <p:cNvSpPr txBox="1"/>
          <p:nvPr/>
        </p:nvSpPr>
        <p:spPr>
          <a:xfrm>
            <a:off x="6413500" y="5344320"/>
            <a:ext cx="381000" cy="400110"/>
          </a:xfrm>
          <a:prstGeom prst="rect">
            <a:avLst/>
          </a:prstGeom>
          <a:noFill/>
        </p:spPr>
        <p:txBody>
          <a:bodyPr wrap="square" rtlCol="0">
            <a:spAutoFit/>
          </a:bodyPr>
          <a:lstStyle/>
          <a:p>
            <a:r>
              <a:rPr lang="en-US" sz="2000" dirty="0" smtClean="0">
                <a:latin typeface="Arial" pitchFamily="34" charset="0"/>
                <a:cs typeface="Arial" pitchFamily="34" charset="0"/>
              </a:rPr>
              <a:t>4</a:t>
            </a:r>
            <a:endParaRPr lang="en-US" sz="2000" dirty="0">
              <a:latin typeface="Arial" pitchFamily="34" charset="0"/>
              <a:cs typeface="Arial" pitchFamily="34" charset="0"/>
            </a:endParaRPr>
          </a:p>
        </p:txBody>
      </p:sp>
      <p:sp>
        <p:nvSpPr>
          <p:cNvPr id="29" name="TextBox 28"/>
          <p:cNvSpPr txBox="1"/>
          <p:nvPr/>
        </p:nvSpPr>
        <p:spPr>
          <a:xfrm>
            <a:off x="7632700" y="5306220"/>
            <a:ext cx="381000" cy="400110"/>
          </a:xfrm>
          <a:prstGeom prst="rect">
            <a:avLst/>
          </a:prstGeom>
          <a:noFill/>
        </p:spPr>
        <p:txBody>
          <a:bodyPr wrap="square" rtlCol="0">
            <a:spAutoFit/>
          </a:bodyPr>
          <a:lstStyle/>
          <a:p>
            <a:r>
              <a:rPr lang="en-US" sz="2000" dirty="0">
                <a:latin typeface="Arial" pitchFamily="34" charset="0"/>
                <a:cs typeface="Arial" pitchFamily="34" charset="0"/>
              </a:rPr>
              <a:t>5</a:t>
            </a:r>
          </a:p>
        </p:txBody>
      </p:sp>
      <p:cxnSp>
        <p:nvCxnSpPr>
          <p:cNvPr id="30" name="Straight Connector 29"/>
          <p:cNvCxnSpPr>
            <a:stCxn id="5" idx="2"/>
            <a:endCxn id="5" idx="6"/>
          </p:cNvCxnSpPr>
          <p:nvPr/>
        </p:nvCxnSpPr>
        <p:spPr>
          <a:xfrm rot="10800000" flipH="1">
            <a:off x="6591300" y="1473360"/>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6" idx="2"/>
            <a:endCxn id="6" idx="6"/>
          </p:cNvCxnSpPr>
          <p:nvPr/>
        </p:nvCxnSpPr>
        <p:spPr>
          <a:xfrm rot="10800000" flipH="1">
            <a:off x="5189220" y="2889886"/>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7" idx="2"/>
            <a:endCxn id="7" idx="6"/>
          </p:cNvCxnSpPr>
          <p:nvPr/>
        </p:nvCxnSpPr>
        <p:spPr>
          <a:xfrm rot="10800000" flipH="1">
            <a:off x="6591300" y="2889886"/>
            <a:ext cx="109728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8" idx="2"/>
            <a:endCxn id="8" idx="6"/>
          </p:cNvCxnSpPr>
          <p:nvPr/>
        </p:nvCxnSpPr>
        <p:spPr>
          <a:xfrm rot="10800000" flipH="1">
            <a:off x="8008620" y="2889886"/>
            <a:ext cx="109728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2" idx="2"/>
            <a:endCxn id="12" idx="6"/>
          </p:cNvCxnSpPr>
          <p:nvPr/>
        </p:nvCxnSpPr>
        <p:spPr>
          <a:xfrm rot="10800000" flipH="1">
            <a:off x="5753100" y="4597560"/>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3" idx="2"/>
            <a:endCxn id="13" idx="6"/>
          </p:cNvCxnSpPr>
          <p:nvPr/>
        </p:nvCxnSpPr>
        <p:spPr>
          <a:xfrm rot="10800000" flipH="1">
            <a:off x="7475220" y="4597560"/>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8" idx="2"/>
            <a:endCxn id="18" idx="6"/>
          </p:cNvCxnSpPr>
          <p:nvPr/>
        </p:nvCxnSpPr>
        <p:spPr>
          <a:xfrm rot="10800000" flipH="1">
            <a:off x="6667500" y="6243480"/>
            <a:ext cx="109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894354" y="1000920"/>
            <a:ext cx="547846" cy="461665"/>
          </a:xfrm>
          <a:prstGeom prst="rect">
            <a:avLst/>
          </a:prstGeom>
          <a:noFill/>
        </p:spPr>
        <p:txBody>
          <a:bodyPr wrap="square" rtlCol="0">
            <a:spAutoFit/>
          </a:bodyPr>
          <a:lstStyle/>
          <a:p>
            <a:pPr>
              <a:buNone/>
            </a:pPr>
            <a:r>
              <a:rPr lang="en-US" sz="2400" b="1" dirty="0" smtClean="0">
                <a:solidFill>
                  <a:srgbClr val="FF0000"/>
                </a:solidFill>
              </a:rPr>
              <a:t>37</a:t>
            </a:r>
            <a:endParaRPr lang="en-US" sz="2400" b="1" dirty="0">
              <a:solidFill>
                <a:srgbClr val="FF0000"/>
              </a:solidFill>
            </a:endParaRPr>
          </a:p>
        </p:txBody>
      </p:sp>
      <p:sp>
        <p:nvSpPr>
          <p:cNvPr id="45" name="TextBox 44"/>
          <p:cNvSpPr txBox="1"/>
          <p:nvPr/>
        </p:nvSpPr>
        <p:spPr>
          <a:xfrm>
            <a:off x="6972300" y="1473359"/>
            <a:ext cx="365760" cy="461665"/>
          </a:xfrm>
          <a:prstGeom prst="rect">
            <a:avLst/>
          </a:prstGeom>
          <a:noFill/>
        </p:spPr>
        <p:txBody>
          <a:bodyPr wrap="square" rtlCol="0">
            <a:spAutoFit/>
          </a:bodyPr>
          <a:lstStyle/>
          <a:p>
            <a:pPr>
              <a:buNone/>
            </a:pPr>
            <a:r>
              <a:rPr lang="en-US" sz="2400" dirty="0" smtClean="0"/>
              <a:t>3</a:t>
            </a:r>
            <a:endParaRPr lang="en-US" sz="2400" dirty="0"/>
          </a:p>
        </p:txBody>
      </p:sp>
      <p:sp>
        <p:nvSpPr>
          <p:cNvPr id="47" name="TextBox 46"/>
          <p:cNvSpPr txBox="1"/>
          <p:nvPr/>
        </p:nvSpPr>
        <p:spPr>
          <a:xfrm>
            <a:off x="8305800" y="2442430"/>
            <a:ext cx="698500"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23</a:t>
            </a:r>
            <a:endParaRPr lang="en-US" sz="2400" b="1" dirty="0">
              <a:solidFill>
                <a:srgbClr val="FF0000"/>
              </a:solidFill>
              <a:latin typeface="Arial" pitchFamily="34" charset="0"/>
              <a:cs typeface="Arial" pitchFamily="34" charset="0"/>
            </a:endParaRPr>
          </a:p>
        </p:txBody>
      </p:sp>
      <p:sp>
        <p:nvSpPr>
          <p:cNvPr id="48" name="TextBox 47"/>
          <p:cNvSpPr txBox="1"/>
          <p:nvPr/>
        </p:nvSpPr>
        <p:spPr>
          <a:xfrm>
            <a:off x="8394700" y="2921794"/>
            <a:ext cx="3810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4</a:t>
            </a:r>
            <a:endParaRPr lang="en-US" sz="2400" dirty="0">
              <a:latin typeface="Arial" pitchFamily="34" charset="0"/>
              <a:cs typeface="Arial" pitchFamily="34" charset="0"/>
            </a:endParaRPr>
          </a:p>
        </p:txBody>
      </p:sp>
      <p:sp>
        <p:nvSpPr>
          <p:cNvPr id="50" name="TextBox 49"/>
          <p:cNvSpPr txBox="1"/>
          <p:nvPr/>
        </p:nvSpPr>
        <p:spPr>
          <a:xfrm>
            <a:off x="6870700" y="2483584"/>
            <a:ext cx="533400"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27</a:t>
            </a:r>
            <a:endParaRPr lang="en-US" sz="2400" b="1" dirty="0">
              <a:solidFill>
                <a:srgbClr val="FF0000"/>
              </a:solidFill>
              <a:latin typeface="Arial" pitchFamily="34" charset="0"/>
              <a:cs typeface="Arial" pitchFamily="34" charset="0"/>
            </a:endParaRPr>
          </a:p>
        </p:txBody>
      </p:sp>
      <p:sp>
        <p:nvSpPr>
          <p:cNvPr id="51" name="TextBox 50"/>
          <p:cNvSpPr txBox="1"/>
          <p:nvPr/>
        </p:nvSpPr>
        <p:spPr>
          <a:xfrm>
            <a:off x="6945154" y="2909094"/>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5</a:t>
            </a:r>
            <a:endParaRPr lang="en-US" sz="2400" dirty="0">
              <a:latin typeface="Arial" pitchFamily="34" charset="0"/>
              <a:cs typeface="Arial" pitchFamily="34" charset="0"/>
            </a:endParaRPr>
          </a:p>
        </p:txBody>
      </p:sp>
      <p:sp>
        <p:nvSpPr>
          <p:cNvPr id="53" name="TextBox 52"/>
          <p:cNvSpPr txBox="1"/>
          <p:nvPr/>
        </p:nvSpPr>
        <p:spPr>
          <a:xfrm>
            <a:off x="5457923" y="2442430"/>
            <a:ext cx="676177"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26</a:t>
            </a:r>
            <a:endParaRPr lang="en-US" sz="2400" b="1" dirty="0">
              <a:solidFill>
                <a:srgbClr val="FF0000"/>
              </a:solidFill>
              <a:latin typeface="Arial" pitchFamily="34" charset="0"/>
              <a:cs typeface="Arial" pitchFamily="34" charset="0"/>
            </a:endParaRPr>
          </a:p>
        </p:txBody>
      </p:sp>
      <p:sp>
        <p:nvSpPr>
          <p:cNvPr id="54" name="TextBox 53"/>
          <p:cNvSpPr txBox="1"/>
          <p:nvPr/>
        </p:nvSpPr>
        <p:spPr>
          <a:xfrm>
            <a:off x="5457923" y="2932549"/>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6</a:t>
            </a:r>
            <a:endParaRPr lang="en-US" sz="2400" dirty="0">
              <a:latin typeface="Arial" pitchFamily="34" charset="0"/>
              <a:cs typeface="Arial" pitchFamily="34" charset="0"/>
            </a:endParaRPr>
          </a:p>
        </p:txBody>
      </p:sp>
      <p:sp>
        <p:nvSpPr>
          <p:cNvPr id="56" name="TextBox 55"/>
          <p:cNvSpPr txBox="1"/>
          <p:nvPr/>
        </p:nvSpPr>
        <p:spPr>
          <a:xfrm>
            <a:off x="6019799" y="4135896"/>
            <a:ext cx="609599"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17</a:t>
            </a:r>
            <a:endParaRPr lang="en-US" sz="2400" b="1" dirty="0">
              <a:solidFill>
                <a:srgbClr val="FF0000"/>
              </a:solidFill>
              <a:latin typeface="Arial" pitchFamily="34" charset="0"/>
              <a:cs typeface="Arial" pitchFamily="34" charset="0"/>
            </a:endParaRPr>
          </a:p>
        </p:txBody>
      </p:sp>
      <p:sp>
        <p:nvSpPr>
          <p:cNvPr id="57" name="TextBox 56"/>
          <p:cNvSpPr txBox="1"/>
          <p:nvPr/>
        </p:nvSpPr>
        <p:spPr>
          <a:xfrm>
            <a:off x="6057900" y="4591846"/>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7</a:t>
            </a:r>
            <a:endParaRPr lang="en-US" sz="2400" dirty="0">
              <a:latin typeface="Arial" pitchFamily="34" charset="0"/>
              <a:cs typeface="Arial" pitchFamily="34" charset="0"/>
            </a:endParaRPr>
          </a:p>
        </p:txBody>
      </p:sp>
      <p:sp>
        <p:nvSpPr>
          <p:cNvPr id="59" name="TextBox 58"/>
          <p:cNvSpPr txBox="1"/>
          <p:nvPr/>
        </p:nvSpPr>
        <p:spPr>
          <a:xfrm>
            <a:off x="7764780" y="4148596"/>
            <a:ext cx="655320"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14</a:t>
            </a:r>
            <a:endParaRPr lang="en-US" sz="2400" b="1" dirty="0">
              <a:solidFill>
                <a:srgbClr val="FF0000"/>
              </a:solidFill>
              <a:latin typeface="Arial" pitchFamily="34" charset="0"/>
              <a:cs typeface="Arial" pitchFamily="34" charset="0"/>
            </a:endParaRPr>
          </a:p>
        </p:txBody>
      </p:sp>
      <p:sp>
        <p:nvSpPr>
          <p:cNvPr id="60" name="TextBox 59"/>
          <p:cNvSpPr txBox="1"/>
          <p:nvPr/>
        </p:nvSpPr>
        <p:spPr>
          <a:xfrm>
            <a:off x="7868920" y="4610261"/>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3</a:t>
            </a:r>
            <a:endParaRPr lang="en-US" sz="2400" dirty="0">
              <a:latin typeface="Arial" pitchFamily="34" charset="0"/>
              <a:cs typeface="Arial" pitchFamily="34" charset="0"/>
            </a:endParaRPr>
          </a:p>
        </p:txBody>
      </p:sp>
      <p:sp>
        <p:nvSpPr>
          <p:cNvPr id="62" name="TextBox 61"/>
          <p:cNvSpPr txBox="1"/>
          <p:nvPr/>
        </p:nvSpPr>
        <p:spPr>
          <a:xfrm>
            <a:off x="7034054" y="5787529"/>
            <a:ext cx="381000" cy="461665"/>
          </a:xfrm>
          <a:prstGeom prst="rect">
            <a:avLst/>
          </a:prstGeom>
          <a:noFill/>
        </p:spPr>
        <p:txBody>
          <a:bodyPr wrap="square" rtlCol="0">
            <a:spAutoFit/>
          </a:bodyPr>
          <a:lstStyle/>
          <a:p>
            <a:pPr>
              <a:buNone/>
            </a:pPr>
            <a:r>
              <a:rPr lang="en-US" sz="2400" b="1" dirty="0" smtClean="0">
                <a:solidFill>
                  <a:srgbClr val="FF0000"/>
                </a:solidFill>
                <a:latin typeface="Arial" pitchFamily="34" charset="0"/>
                <a:cs typeface="Arial" pitchFamily="34" charset="0"/>
              </a:rPr>
              <a:t>6</a:t>
            </a:r>
            <a:endParaRPr lang="en-US" sz="2400" b="1" dirty="0">
              <a:solidFill>
                <a:srgbClr val="FF0000"/>
              </a:solidFill>
              <a:latin typeface="Arial" pitchFamily="34" charset="0"/>
              <a:cs typeface="Arial" pitchFamily="34" charset="0"/>
            </a:endParaRPr>
          </a:p>
        </p:txBody>
      </p:sp>
      <p:sp>
        <p:nvSpPr>
          <p:cNvPr id="64" name="TextBox 63"/>
          <p:cNvSpPr txBox="1"/>
          <p:nvPr/>
        </p:nvSpPr>
        <p:spPr>
          <a:xfrm>
            <a:off x="7043420" y="6221561"/>
            <a:ext cx="533400" cy="461665"/>
          </a:xfrm>
          <a:prstGeom prst="rect">
            <a:avLst/>
          </a:prstGeom>
          <a:noFill/>
        </p:spPr>
        <p:txBody>
          <a:bodyPr wrap="square" rtlCol="0">
            <a:spAutoFit/>
          </a:bodyPr>
          <a:lstStyle/>
          <a:p>
            <a:pPr>
              <a:buNone/>
            </a:pPr>
            <a:r>
              <a:rPr lang="en-US" sz="2400" dirty="0" smtClean="0">
                <a:latin typeface="Arial" pitchFamily="34" charset="0"/>
                <a:cs typeface="Arial" pitchFamily="34" charset="0"/>
              </a:rPr>
              <a:t>6</a:t>
            </a:r>
            <a:endParaRPr lang="en-US" sz="2400" dirty="0">
              <a:latin typeface="Arial" pitchFamily="34" charset="0"/>
              <a:cs typeface="Arial" pitchFamily="34" charset="0"/>
            </a:endParaRPr>
          </a:p>
        </p:txBody>
      </p:sp>
      <p:grpSp>
        <p:nvGrpSpPr>
          <p:cNvPr id="31" name="Group 4"/>
          <p:cNvGrpSpPr>
            <a:grpSpLocks noChangeAspect="1"/>
          </p:cNvGrpSpPr>
          <p:nvPr/>
        </p:nvGrpSpPr>
        <p:grpSpPr bwMode="auto">
          <a:xfrm>
            <a:off x="4445003" y="885825"/>
            <a:ext cx="1487489" cy="1449388"/>
            <a:chOff x="2800" y="558"/>
            <a:chExt cx="937" cy="913"/>
          </a:xfrm>
        </p:grpSpPr>
        <p:sp>
          <p:nvSpPr>
            <p:cNvPr id="543747" name="AutoShape 3"/>
            <p:cNvSpPr>
              <a:spLocks noChangeAspect="1" noChangeArrowheads="1" noTextEdit="1"/>
            </p:cNvSpPr>
            <p:nvPr/>
          </p:nvSpPr>
          <p:spPr bwMode="auto">
            <a:xfrm>
              <a:off x="2800" y="558"/>
              <a:ext cx="937" cy="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3749" name="Freeform 5"/>
            <p:cNvSpPr>
              <a:spLocks noEditPoints="1"/>
            </p:cNvSpPr>
            <p:nvPr/>
          </p:nvSpPr>
          <p:spPr bwMode="auto">
            <a:xfrm>
              <a:off x="2804" y="562"/>
              <a:ext cx="911" cy="909"/>
            </a:xfrm>
            <a:custGeom>
              <a:avLst/>
              <a:gdLst/>
              <a:ahLst/>
              <a:cxnLst>
                <a:cxn ang="0">
                  <a:pos x="7" y="363"/>
                </a:cxn>
                <a:cxn ang="0">
                  <a:pos x="52" y="235"/>
                </a:cxn>
                <a:cxn ang="0">
                  <a:pos x="131" y="131"/>
                </a:cxn>
                <a:cxn ang="0">
                  <a:pos x="236" y="52"/>
                </a:cxn>
                <a:cxn ang="0">
                  <a:pos x="363" y="7"/>
                </a:cxn>
                <a:cxn ang="0">
                  <a:pos x="498" y="0"/>
                </a:cxn>
                <a:cxn ang="0">
                  <a:pos x="629" y="33"/>
                </a:cxn>
                <a:cxn ang="0">
                  <a:pos x="742" y="101"/>
                </a:cxn>
                <a:cxn ang="0">
                  <a:pos x="832" y="198"/>
                </a:cxn>
                <a:cxn ang="0">
                  <a:pos x="888" y="318"/>
                </a:cxn>
                <a:cxn ang="0">
                  <a:pos x="911" y="453"/>
                </a:cxn>
                <a:cxn ang="0">
                  <a:pos x="888" y="587"/>
                </a:cxn>
                <a:cxn ang="0">
                  <a:pos x="832" y="707"/>
                </a:cxn>
                <a:cxn ang="0">
                  <a:pos x="742" y="804"/>
                </a:cxn>
                <a:cxn ang="0">
                  <a:pos x="629" y="872"/>
                </a:cxn>
                <a:cxn ang="0">
                  <a:pos x="502" y="905"/>
                </a:cxn>
                <a:cxn ang="0">
                  <a:pos x="363" y="898"/>
                </a:cxn>
                <a:cxn ang="0">
                  <a:pos x="236" y="853"/>
                </a:cxn>
                <a:cxn ang="0">
                  <a:pos x="131" y="774"/>
                </a:cxn>
                <a:cxn ang="0">
                  <a:pos x="52" y="670"/>
                </a:cxn>
                <a:cxn ang="0">
                  <a:pos x="7" y="546"/>
                </a:cxn>
                <a:cxn ang="0">
                  <a:pos x="11" y="497"/>
                </a:cxn>
                <a:cxn ang="0">
                  <a:pos x="45" y="625"/>
                </a:cxn>
                <a:cxn ang="0">
                  <a:pos x="112" y="733"/>
                </a:cxn>
                <a:cxn ang="0">
                  <a:pos x="206" y="819"/>
                </a:cxn>
                <a:cxn ang="0">
                  <a:pos x="322" y="875"/>
                </a:cxn>
                <a:cxn ang="0">
                  <a:pos x="453" y="898"/>
                </a:cxn>
                <a:cxn ang="0">
                  <a:pos x="584" y="875"/>
                </a:cxn>
                <a:cxn ang="0">
                  <a:pos x="701" y="819"/>
                </a:cxn>
                <a:cxn ang="0">
                  <a:pos x="794" y="737"/>
                </a:cxn>
                <a:cxn ang="0">
                  <a:pos x="862" y="625"/>
                </a:cxn>
                <a:cxn ang="0">
                  <a:pos x="896" y="497"/>
                </a:cxn>
                <a:cxn ang="0">
                  <a:pos x="888" y="363"/>
                </a:cxn>
                <a:cxn ang="0">
                  <a:pos x="843" y="243"/>
                </a:cxn>
                <a:cxn ang="0">
                  <a:pos x="768" y="138"/>
                </a:cxn>
                <a:cxn ang="0">
                  <a:pos x="667" y="63"/>
                </a:cxn>
                <a:cxn ang="0">
                  <a:pos x="543" y="18"/>
                </a:cxn>
                <a:cxn ang="0">
                  <a:pos x="408" y="11"/>
                </a:cxn>
                <a:cxn ang="0">
                  <a:pos x="281" y="45"/>
                </a:cxn>
                <a:cxn ang="0">
                  <a:pos x="172" y="112"/>
                </a:cxn>
                <a:cxn ang="0">
                  <a:pos x="86" y="206"/>
                </a:cxn>
                <a:cxn ang="0">
                  <a:pos x="30" y="322"/>
                </a:cxn>
                <a:cxn ang="0">
                  <a:pos x="11" y="453"/>
                </a:cxn>
              </a:cxnLst>
              <a:rect l="0" t="0" r="r" b="b"/>
              <a:pathLst>
                <a:path w="911" h="909">
                  <a:moveTo>
                    <a:pt x="0" y="453"/>
                  </a:moveTo>
                  <a:lnTo>
                    <a:pt x="0" y="408"/>
                  </a:lnTo>
                  <a:lnTo>
                    <a:pt x="7" y="363"/>
                  </a:lnTo>
                  <a:lnTo>
                    <a:pt x="18" y="318"/>
                  </a:lnTo>
                  <a:lnTo>
                    <a:pt x="33" y="277"/>
                  </a:lnTo>
                  <a:lnTo>
                    <a:pt x="52" y="235"/>
                  </a:lnTo>
                  <a:lnTo>
                    <a:pt x="75" y="198"/>
                  </a:lnTo>
                  <a:lnTo>
                    <a:pt x="101" y="164"/>
                  </a:lnTo>
                  <a:lnTo>
                    <a:pt x="131" y="131"/>
                  </a:lnTo>
                  <a:lnTo>
                    <a:pt x="165" y="101"/>
                  </a:lnTo>
                  <a:lnTo>
                    <a:pt x="198" y="75"/>
                  </a:lnTo>
                  <a:lnTo>
                    <a:pt x="236" y="52"/>
                  </a:lnTo>
                  <a:lnTo>
                    <a:pt x="277" y="33"/>
                  </a:lnTo>
                  <a:lnTo>
                    <a:pt x="318" y="18"/>
                  </a:lnTo>
                  <a:lnTo>
                    <a:pt x="363" y="7"/>
                  </a:lnTo>
                  <a:lnTo>
                    <a:pt x="408" y="0"/>
                  </a:lnTo>
                  <a:lnTo>
                    <a:pt x="453" y="0"/>
                  </a:lnTo>
                  <a:lnTo>
                    <a:pt x="498" y="0"/>
                  </a:lnTo>
                  <a:lnTo>
                    <a:pt x="543" y="7"/>
                  </a:lnTo>
                  <a:lnTo>
                    <a:pt x="588" y="18"/>
                  </a:lnTo>
                  <a:lnTo>
                    <a:pt x="629" y="33"/>
                  </a:lnTo>
                  <a:lnTo>
                    <a:pt x="671" y="52"/>
                  </a:lnTo>
                  <a:lnTo>
                    <a:pt x="708" y="75"/>
                  </a:lnTo>
                  <a:lnTo>
                    <a:pt x="742" y="101"/>
                  </a:lnTo>
                  <a:lnTo>
                    <a:pt x="776" y="131"/>
                  </a:lnTo>
                  <a:lnTo>
                    <a:pt x="806" y="164"/>
                  </a:lnTo>
                  <a:lnTo>
                    <a:pt x="832" y="198"/>
                  </a:lnTo>
                  <a:lnTo>
                    <a:pt x="854" y="235"/>
                  </a:lnTo>
                  <a:lnTo>
                    <a:pt x="873" y="277"/>
                  </a:lnTo>
                  <a:lnTo>
                    <a:pt x="888" y="318"/>
                  </a:lnTo>
                  <a:lnTo>
                    <a:pt x="899" y="363"/>
                  </a:lnTo>
                  <a:lnTo>
                    <a:pt x="907" y="408"/>
                  </a:lnTo>
                  <a:lnTo>
                    <a:pt x="911" y="453"/>
                  </a:lnTo>
                  <a:lnTo>
                    <a:pt x="907" y="497"/>
                  </a:lnTo>
                  <a:lnTo>
                    <a:pt x="899" y="542"/>
                  </a:lnTo>
                  <a:lnTo>
                    <a:pt x="888" y="587"/>
                  </a:lnTo>
                  <a:lnTo>
                    <a:pt x="873" y="628"/>
                  </a:lnTo>
                  <a:lnTo>
                    <a:pt x="854" y="670"/>
                  </a:lnTo>
                  <a:lnTo>
                    <a:pt x="832" y="707"/>
                  </a:lnTo>
                  <a:lnTo>
                    <a:pt x="806" y="741"/>
                  </a:lnTo>
                  <a:lnTo>
                    <a:pt x="776" y="774"/>
                  </a:lnTo>
                  <a:lnTo>
                    <a:pt x="742" y="804"/>
                  </a:lnTo>
                  <a:lnTo>
                    <a:pt x="708" y="830"/>
                  </a:lnTo>
                  <a:lnTo>
                    <a:pt x="671" y="853"/>
                  </a:lnTo>
                  <a:lnTo>
                    <a:pt x="629" y="872"/>
                  </a:lnTo>
                  <a:lnTo>
                    <a:pt x="588" y="887"/>
                  </a:lnTo>
                  <a:lnTo>
                    <a:pt x="547" y="898"/>
                  </a:lnTo>
                  <a:lnTo>
                    <a:pt x="502" y="905"/>
                  </a:lnTo>
                  <a:lnTo>
                    <a:pt x="453" y="909"/>
                  </a:lnTo>
                  <a:lnTo>
                    <a:pt x="408" y="905"/>
                  </a:lnTo>
                  <a:lnTo>
                    <a:pt x="363" y="898"/>
                  </a:lnTo>
                  <a:lnTo>
                    <a:pt x="318" y="887"/>
                  </a:lnTo>
                  <a:lnTo>
                    <a:pt x="277" y="872"/>
                  </a:lnTo>
                  <a:lnTo>
                    <a:pt x="236" y="853"/>
                  </a:lnTo>
                  <a:lnTo>
                    <a:pt x="198" y="830"/>
                  </a:lnTo>
                  <a:lnTo>
                    <a:pt x="165" y="804"/>
                  </a:lnTo>
                  <a:lnTo>
                    <a:pt x="131" y="774"/>
                  </a:lnTo>
                  <a:lnTo>
                    <a:pt x="101" y="741"/>
                  </a:lnTo>
                  <a:lnTo>
                    <a:pt x="75" y="707"/>
                  </a:lnTo>
                  <a:lnTo>
                    <a:pt x="52" y="670"/>
                  </a:lnTo>
                  <a:lnTo>
                    <a:pt x="33" y="628"/>
                  </a:lnTo>
                  <a:lnTo>
                    <a:pt x="18" y="587"/>
                  </a:lnTo>
                  <a:lnTo>
                    <a:pt x="7" y="546"/>
                  </a:lnTo>
                  <a:lnTo>
                    <a:pt x="0" y="501"/>
                  </a:lnTo>
                  <a:lnTo>
                    <a:pt x="0" y="453"/>
                  </a:lnTo>
                  <a:close/>
                  <a:moveTo>
                    <a:pt x="11" y="497"/>
                  </a:moveTo>
                  <a:lnTo>
                    <a:pt x="18" y="542"/>
                  </a:lnTo>
                  <a:lnTo>
                    <a:pt x="30" y="583"/>
                  </a:lnTo>
                  <a:lnTo>
                    <a:pt x="45" y="625"/>
                  </a:lnTo>
                  <a:lnTo>
                    <a:pt x="63" y="662"/>
                  </a:lnTo>
                  <a:lnTo>
                    <a:pt x="86" y="699"/>
                  </a:lnTo>
                  <a:lnTo>
                    <a:pt x="112" y="733"/>
                  </a:lnTo>
                  <a:lnTo>
                    <a:pt x="138" y="767"/>
                  </a:lnTo>
                  <a:lnTo>
                    <a:pt x="172" y="793"/>
                  </a:lnTo>
                  <a:lnTo>
                    <a:pt x="206" y="819"/>
                  </a:lnTo>
                  <a:lnTo>
                    <a:pt x="243" y="842"/>
                  </a:lnTo>
                  <a:lnTo>
                    <a:pt x="281" y="860"/>
                  </a:lnTo>
                  <a:lnTo>
                    <a:pt x="322" y="875"/>
                  </a:lnTo>
                  <a:lnTo>
                    <a:pt x="363" y="887"/>
                  </a:lnTo>
                  <a:lnTo>
                    <a:pt x="408" y="894"/>
                  </a:lnTo>
                  <a:lnTo>
                    <a:pt x="453" y="898"/>
                  </a:lnTo>
                  <a:lnTo>
                    <a:pt x="498" y="894"/>
                  </a:lnTo>
                  <a:lnTo>
                    <a:pt x="543" y="887"/>
                  </a:lnTo>
                  <a:lnTo>
                    <a:pt x="584" y="875"/>
                  </a:lnTo>
                  <a:lnTo>
                    <a:pt x="626" y="860"/>
                  </a:lnTo>
                  <a:lnTo>
                    <a:pt x="663" y="842"/>
                  </a:lnTo>
                  <a:lnTo>
                    <a:pt x="701" y="819"/>
                  </a:lnTo>
                  <a:lnTo>
                    <a:pt x="734" y="797"/>
                  </a:lnTo>
                  <a:lnTo>
                    <a:pt x="768" y="767"/>
                  </a:lnTo>
                  <a:lnTo>
                    <a:pt x="794" y="737"/>
                  </a:lnTo>
                  <a:lnTo>
                    <a:pt x="821" y="699"/>
                  </a:lnTo>
                  <a:lnTo>
                    <a:pt x="843" y="666"/>
                  </a:lnTo>
                  <a:lnTo>
                    <a:pt x="862" y="625"/>
                  </a:lnTo>
                  <a:lnTo>
                    <a:pt x="877" y="583"/>
                  </a:lnTo>
                  <a:lnTo>
                    <a:pt x="888" y="542"/>
                  </a:lnTo>
                  <a:lnTo>
                    <a:pt x="896" y="497"/>
                  </a:lnTo>
                  <a:lnTo>
                    <a:pt x="899" y="453"/>
                  </a:lnTo>
                  <a:lnTo>
                    <a:pt x="896" y="408"/>
                  </a:lnTo>
                  <a:lnTo>
                    <a:pt x="888" y="363"/>
                  </a:lnTo>
                  <a:lnTo>
                    <a:pt x="877" y="322"/>
                  </a:lnTo>
                  <a:lnTo>
                    <a:pt x="862" y="280"/>
                  </a:lnTo>
                  <a:lnTo>
                    <a:pt x="843" y="243"/>
                  </a:lnTo>
                  <a:lnTo>
                    <a:pt x="821" y="206"/>
                  </a:lnTo>
                  <a:lnTo>
                    <a:pt x="798" y="172"/>
                  </a:lnTo>
                  <a:lnTo>
                    <a:pt x="768" y="138"/>
                  </a:lnTo>
                  <a:lnTo>
                    <a:pt x="738" y="112"/>
                  </a:lnTo>
                  <a:lnTo>
                    <a:pt x="701" y="86"/>
                  </a:lnTo>
                  <a:lnTo>
                    <a:pt x="667" y="63"/>
                  </a:lnTo>
                  <a:lnTo>
                    <a:pt x="626" y="45"/>
                  </a:lnTo>
                  <a:lnTo>
                    <a:pt x="584" y="30"/>
                  </a:lnTo>
                  <a:lnTo>
                    <a:pt x="543" y="18"/>
                  </a:lnTo>
                  <a:lnTo>
                    <a:pt x="498" y="11"/>
                  </a:lnTo>
                  <a:lnTo>
                    <a:pt x="453" y="11"/>
                  </a:lnTo>
                  <a:lnTo>
                    <a:pt x="408" y="11"/>
                  </a:lnTo>
                  <a:lnTo>
                    <a:pt x="363" y="18"/>
                  </a:lnTo>
                  <a:lnTo>
                    <a:pt x="322" y="30"/>
                  </a:lnTo>
                  <a:lnTo>
                    <a:pt x="281" y="45"/>
                  </a:lnTo>
                  <a:lnTo>
                    <a:pt x="243" y="63"/>
                  </a:lnTo>
                  <a:lnTo>
                    <a:pt x="206" y="86"/>
                  </a:lnTo>
                  <a:lnTo>
                    <a:pt x="172" y="112"/>
                  </a:lnTo>
                  <a:lnTo>
                    <a:pt x="138" y="138"/>
                  </a:lnTo>
                  <a:lnTo>
                    <a:pt x="112" y="172"/>
                  </a:lnTo>
                  <a:lnTo>
                    <a:pt x="86" y="206"/>
                  </a:lnTo>
                  <a:lnTo>
                    <a:pt x="63" y="243"/>
                  </a:lnTo>
                  <a:lnTo>
                    <a:pt x="45" y="280"/>
                  </a:lnTo>
                  <a:lnTo>
                    <a:pt x="30" y="322"/>
                  </a:lnTo>
                  <a:lnTo>
                    <a:pt x="18" y="363"/>
                  </a:lnTo>
                  <a:lnTo>
                    <a:pt x="11" y="408"/>
                  </a:lnTo>
                  <a:lnTo>
                    <a:pt x="11" y="453"/>
                  </a:lnTo>
                  <a:lnTo>
                    <a:pt x="11" y="49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750" name="Rectangle 6"/>
            <p:cNvSpPr>
              <a:spLocks noChangeArrowheads="1"/>
            </p:cNvSpPr>
            <p:nvPr/>
          </p:nvSpPr>
          <p:spPr bwMode="auto">
            <a:xfrm>
              <a:off x="2807" y="1011"/>
              <a:ext cx="900" cy="1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3752" name="Rectangle 8"/>
            <p:cNvSpPr>
              <a:spLocks noChangeArrowheads="1"/>
            </p:cNvSpPr>
            <p:nvPr/>
          </p:nvSpPr>
          <p:spPr bwMode="auto">
            <a:xfrm>
              <a:off x="2946" y="720"/>
              <a:ext cx="647" cy="29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i="1" dirty="0" smtClean="0">
                  <a:solidFill>
                    <a:srgbClr val="000000"/>
                  </a:solidFill>
                  <a:latin typeface="Arial" pitchFamily="34" charset="0"/>
                  <a:cs typeface="Arial" pitchFamily="34" charset="0"/>
                </a:rPr>
                <a:t>c</a:t>
              </a:r>
              <a:r>
                <a:rPr kumimoji="0" lang="en-US" sz="1500" b="0" i="1" u="none" strike="noStrike" cap="none" normalizeH="0" baseline="0" dirty="0" smtClean="0">
                  <a:ln>
                    <a:noFill/>
                  </a:ln>
                  <a:solidFill>
                    <a:srgbClr val="000000"/>
                  </a:solidFill>
                  <a:effectLst/>
                  <a:latin typeface="Arial" pitchFamily="34" charset="0"/>
                  <a:cs typeface="Arial" pitchFamily="34" charset="0"/>
                </a:rPr>
                <a:t>ritical path </a:t>
              </a:r>
              <a:br>
                <a:rPr kumimoji="0" lang="en-US" sz="1500" b="0" i="1" u="none" strike="noStrike" cap="none" normalizeH="0" baseline="0" dirty="0" smtClean="0">
                  <a:ln>
                    <a:noFill/>
                  </a:ln>
                  <a:solidFill>
                    <a:srgbClr val="000000"/>
                  </a:solidFill>
                  <a:effectLst/>
                  <a:latin typeface="Arial" pitchFamily="34" charset="0"/>
                  <a:cs typeface="Arial" pitchFamily="34" charset="0"/>
                </a:rPr>
              </a:br>
              <a:r>
                <a:rPr kumimoji="0" lang="en-US" sz="1500" b="0" i="1" u="none" strike="noStrike" cap="none" normalizeH="0" baseline="0" dirty="0" smtClean="0">
                  <a:ln>
                    <a:noFill/>
                  </a:ln>
                  <a:solidFill>
                    <a:srgbClr val="000000"/>
                  </a:solidFill>
                  <a:effectLst/>
                  <a:latin typeface="Arial" pitchFamily="34" charset="0"/>
                  <a:cs typeface="Arial" pitchFamily="34" charset="0"/>
                </a:rPr>
                <a:t>value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3755" name="Rectangle 11"/>
            <p:cNvSpPr>
              <a:spLocks noChangeArrowheads="1"/>
            </p:cNvSpPr>
            <p:nvPr/>
          </p:nvSpPr>
          <p:spPr bwMode="auto">
            <a:xfrm>
              <a:off x="3216" y="1198"/>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3756" name="Rectangle 12"/>
            <p:cNvSpPr>
              <a:spLocks noChangeArrowheads="1"/>
            </p:cNvSpPr>
            <p:nvPr/>
          </p:nvSpPr>
          <p:spPr bwMode="auto">
            <a:xfrm>
              <a:off x="2936" y="1022"/>
              <a:ext cx="711" cy="29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smtClean="0">
                  <a:ln>
                    <a:noFill/>
                  </a:ln>
                  <a:solidFill>
                    <a:srgbClr val="000000"/>
                  </a:solidFill>
                  <a:effectLst/>
                  <a:latin typeface="Arial" pitchFamily="34" charset="0"/>
                  <a:cs typeface="Arial" pitchFamily="34" charset="0"/>
                </a:rPr>
                <a:t>average exec.</a:t>
              </a:r>
              <a:r>
                <a:rPr kumimoji="0" lang="en-US" sz="1500" b="0" i="1" u="none" strike="noStrike" cap="none" normalizeH="0" dirty="0" smtClean="0">
                  <a:ln>
                    <a:noFill/>
                  </a:ln>
                  <a:solidFill>
                    <a:srgbClr val="000000"/>
                  </a:solidFill>
                  <a:effectLst/>
                  <a:latin typeface="Arial" pitchFamily="34" charset="0"/>
                  <a:cs typeface="Arial" pitchFamily="34" charset="0"/>
                </a:rPr>
                <a:t> time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1" name="Oval 60"/>
          <p:cNvSpPr/>
          <p:nvPr/>
        </p:nvSpPr>
        <p:spPr bwMode="auto">
          <a:xfrm>
            <a:off x="5078417" y="2216785"/>
            <a:ext cx="1295400" cy="1346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66" name="Oval 65"/>
          <p:cNvSpPr/>
          <p:nvPr/>
        </p:nvSpPr>
        <p:spPr bwMode="auto">
          <a:xfrm>
            <a:off x="7921784" y="2222500"/>
            <a:ext cx="1295400" cy="1346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bwMode="auto">
          <a:xfrm>
            <a:off x="304800" y="771525"/>
            <a:ext cx="8497888"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100000"/>
              </a:lnSpc>
              <a:spcBef>
                <a:spcPct val="20000"/>
              </a:spcBef>
              <a:spcAft>
                <a:spcPct val="0"/>
              </a:spcAft>
              <a:buClr>
                <a:srgbClr val="FF0000"/>
              </a:buClr>
              <a:buSzPct val="60000"/>
              <a:buFont typeface="Marlett" pitchFamily="2" charset="2"/>
              <a:buChar char="n"/>
              <a:tabLst/>
              <a:defRPr/>
            </a:pPr>
            <a:r>
              <a:rPr kumimoji="1" lang="en-US" sz="2400" b="0" i="0" u="none" strike="noStrike" kern="0" cap="none" spc="0" normalizeH="0" baseline="0" noProof="0" dirty="0" smtClean="0">
                <a:ln>
                  <a:noFill/>
                </a:ln>
                <a:solidFill>
                  <a:schemeClr val="tx1"/>
                </a:solidFill>
                <a:effectLst/>
                <a:uLnTx/>
                <a:uFillTx/>
                <a:latin typeface="+mn-lt"/>
                <a:ea typeface="+mn-ea"/>
                <a:cs typeface="Arial" charset="0"/>
              </a:rPr>
              <a:t>need to execute applications</a:t>
            </a:r>
            <a:r>
              <a:rPr kumimoji="1" lang="en-US" sz="2400" b="0" i="0" u="none" strike="noStrike" kern="0" cap="none" spc="0" normalizeH="0" noProof="0" dirty="0" smtClean="0">
                <a:ln>
                  <a:noFill/>
                </a:ln>
                <a:solidFill>
                  <a:schemeClr val="tx1"/>
                </a:solidFill>
                <a:effectLst/>
                <a:uLnTx/>
                <a:uFillTx/>
                <a:latin typeface="+mn-lt"/>
                <a:ea typeface="+mn-ea"/>
                <a:cs typeface="Arial" charset="0"/>
              </a:rPr>
              <a:t> on satellite data</a:t>
            </a:r>
            <a:endParaRPr kumimoji="1" lang="en-US" sz="2400" b="0" i="0" u="none" strike="noStrike" kern="0" cap="none" spc="0" normalizeH="0" baseline="0" noProof="0" dirty="0" smtClean="0">
              <a:ln>
                <a:noFill/>
              </a:ln>
              <a:solidFill>
                <a:schemeClr val="tx1"/>
              </a:solidFill>
              <a:effectLst/>
              <a:uLnTx/>
              <a:uFillTx/>
              <a:latin typeface="+mn-lt"/>
              <a:ea typeface="+mn-ea"/>
              <a:cs typeface="Arial" charset="0"/>
            </a:endParaRPr>
          </a:p>
          <a:p>
            <a:pPr marL="228600" marR="0" lvl="0" indent="-228600" algn="l" defTabSz="914400" rtl="0" eaLnBrk="1" fontAlgn="base" latinLnBrk="0" hangingPunct="1">
              <a:lnSpc>
                <a:spcPct val="100000"/>
              </a:lnSpc>
              <a:spcBef>
                <a:spcPct val="20000"/>
              </a:spcBef>
              <a:spcAft>
                <a:spcPct val="0"/>
              </a:spcAft>
              <a:buClr>
                <a:srgbClr val="FF0000"/>
              </a:buClr>
              <a:buSzPct val="60000"/>
              <a:buFont typeface="Marlett" pitchFamily="2" charset="2"/>
              <a:buChar char="n"/>
              <a:tabLst/>
              <a:defRPr/>
            </a:pPr>
            <a:r>
              <a:rPr kumimoji="1" lang="en-US" sz="2400" b="0" i="0" u="none" strike="noStrike" kern="0" cap="none" spc="0" normalizeH="0" baseline="0" noProof="0" dirty="0" smtClean="0">
                <a:ln>
                  <a:noFill/>
                </a:ln>
                <a:solidFill>
                  <a:schemeClr val="tx1"/>
                </a:solidFill>
                <a:effectLst/>
                <a:uLnTx/>
                <a:uFillTx/>
                <a:latin typeface="+mn-lt"/>
                <a:ea typeface="+mn-ea"/>
                <a:cs typeface="Arial" charset="0"/>
              </a:rPr>
              <a:t>satellite</a:t>
            </a:r>
            <a:r>
              <a:rPr kumimoji="1" lang="en-US" sz="2400" b="0" i="0" u="none" strike="noStrike" kern="0" cap="none" spc="0" normalizeH="0" noProof="0" dirty="0" smtClean="0">
                <a:ln>
                  <a:noFill/>
                </a:ln>
                <a:solidFill>
                  <a:schemeClr val="tx1"/>
                </a:solidFill>
                <a:effectLst/>
                <a:uLnTx/>
                <a:uFillTx/>
                <a:latin typeface="+mn-lt"/>
                <a:ea typeface="+mn-ea"/>
                <a:cs typeface="Arial" charset="0"/>
              </a:rPr>
              <a:t> data is </a:t>
            </a:r>
            <a:r>
              <a:rPr lang="en-US" sz="2400" kern="0" dirty="0" smtClean="0">
                <a:latin typeface="+mn-lt"/>
                <a:cs typeface="Arial" charset="0"/>
              </a:rPr>
              <a:t>processed in a </a:t>
            </a:r>
            <a:br>
              <a:rPr lang="en-US" sz="2400" kern="0" dirty="0" smtClean="0">
                <a:latin typeface="+mn-lt"/>
                <a:cs typeface="Arial" charset="0"/>
              </a:rPr>
            </a:br>
            <a:r>
              <a:rPr kumimoji="1" lang="en-US" sz="2400" b="0" i="0" u="none" strike="noStrike" kern="0" cap="none" spc="0" normalizeH="0" noProof="0" dirty="0" smtClean="0">
                <a:ln>
                  <a:noFill/>
                </a:ln>
                <a:solidFill>
                  <a:schemeClr val="tx1"/>
                </a:solidFill>
                <a:effectLst/>
                <a:uLnTx/>
                <a:uFillTx/>
                <a:latin typeface="+mn-lt"/>
                <a:ea typeface="+mn-ea"/>
                <a:cs typeface="Arial" charset="0"/>
              </a:rPr>
              <a:t>heterogeneous computing system</a:t>
            </a:r>
          </a:p>
          <a:p>
            <a:pPr marL="228600" marR="0" lvl="0" indent="-228600" algn="l" defTabSz="914400" rtl="0" eaLnBrk="1" fontAlgn="base" latinLnBrk="0" hangingPunct="1">
              <a:lnSpc>
                <a:spcPct val="100000"/>
              </a:lnSpc>
              <a:spcBef>
                <a:spcPct val="20000"/>
              </a:spcBef>
              <a:spcAft>
                <a:spcPct val="0"/>
              </a:spcAft>
              <a:buClr>
                <a:srgbClr val="FF0000"/>
              </a:buClr>
              <a:buSzPct val="60000"/>
              <a:buFont typeface="Marlett" pitchFamily="2" charset="2"/>
              <a:buChar char="n"/>
              <a:tabLst/>
              <a:defRPr/>
            </a:pPr>
            <a:r>
              <a:rPr lang="en-US" sz="2400" kern="0" baseline="0" dirty="0" smtClean="0">
                <a:latin typeface="+mn-lt"/>
                <a:cs typeface="Arial" charset="0"/>
              </a:rPr>
              <a:t>results</a:t>
            </a:r>
            <a:r>
              <a:rPr lang="en-US" sz="2400" kern="0" dirty="0" smtClean="0">
                <a:latin typeface="+mn-lt"/>
                <a:cs typeface="Arial" charset="0"/>
              </a:rPr>
              <a:t> are needed before a deadline</a:t>
            </a:r>
            <a:endParaRPr kumimoji="1" lang="en-US" sz="2400" b="0" i="0" u="none" strike="noStrike" kern="0" cap="none" spc="0" normalizeH="0" baseline="0" noProof="0" dirty="0" smtClean="0">
              <a:ln>
                <a:noFill/>
              </a:ln>
              <a:solidFill>
                <a:schemeClr val="tx1"/>
              </a:solidFill>
              <a:effectLst/>
              <a:uLnTx/>
              <a:uFillTx/>
              <a:latin typeface="+mn-lt"/>
              <a:cs typeface="Arial" charset="0"/>
            </a:endParaRPr>
          </a:p>
          <a:p>
            <a:pPr marL="742950" marR="0" lvl="1" indent="-285750" algn="l" defTabSz="914400" rtl="0" eaLnBrk="1" fontAlgn="base" latinLnBrk="0" hangingPunct="1">
              <a:lnSpc>
                <a:spcPct val="100000"/>
              </a:lnSpc>
              <a:spcBef>
                <a:spcPct val="20000"/>
              </a:spcBef>
              <a:spcAft>
                <a:spcPct val="0"/>
              </a:spcAft>
              <a:buClr>
                <a:srgbClr val="00FF00"/>
              </a:buClr>
              <a:buSzTx/>
              <a:buFont typeface="Marlett" pitchFamily="2" charset="2"/>
              <a:buNone/>
              <a:tabLst/>
              <a:defRPr/>
            </a:pPr>
            <a:endParaRPr kumimoji="1" lang="en-US" sz="2400" b="0" i="0" u="none" strike="noStrike" kern="0" cap="none" spc="0" normalizeH="0" baseline="0" noProof="0" dirty="0" smtClean="0">
              <a:ln>
                <a:noFill/>
              </a:ln>
              <a:solidFill>
                <a:schemeClr val="tx1"/>
              </a:solidFill>
              <a:effectLst/>
              <a:uLnTx/>
              <a:uFillTx/>
              <a:latin typeface="+mn-lt"/>
              <a:cs typeface="Arial" charset="0"/>
            </a:endParaRPr>
          </a:p>
          <a:p>
            <a:pPr marL="742950" marR="0" lvl="1" indent="-285750" algn="l" defTabSz="914400" rtl="0" eaLnBrk="1" fontAlgn="base" latinLnBrk="0" hangingPunct="1">
              <a:lnSpc>
                <a:spcPct val="100000"/>
              </a:lnSpc>
              <a:spcBef>
                <a:spcPct val="20000"/>
              </a:spcBef>
              <a:spcAft>
                <a:spcPct val="0"/>
              </a:spcAft>
              <a:buClr>
                <a:srgbClr val="00FF00"/>
              </a:buClr>
              <a:buSzTx/>
              <a:buFont typeface="Marlett" pitchFamily="2" charset="2"/>
              <a:buChar char="5"/>
              <a:tabLst/>
              <a:defRPr/>
            </a:pPr>
            <a:endParaRPr kumimoji="1" lang="en-US" sz="2400" b="0" i="0" u="none" strike="noStrike" kern="0" cap="none" spc="0" normalizeH="0" baseline="0" noProof="0" dirty="0" smtClean="0">
              <a:ln>
                <a:noFill/>
              </a:ln>
              <a:solidFill>
                <a:schemeClr val="tx1"/>
              </a:solidFill>
              <a:effectLst/>
              <a:uLnTx/>
              <a:uFillTx/>
              <a:latin typeface="+mn-lt"/>
              <a:cs typeface="Arial" charset="0"/>
            </a:endParaRPr>
          </a:p>
        </p:txBody>
      </p:sp>
      <p:sp>
        <p:nvSpPr>
          <p:cNvPr id="2" name="Title 1"/>
          <p:cNvSpPr>
            <a:spLocks noGrp="1"/>
          </p:cNvSpPr>
          <p:nvPr>
            <p:ph type="title"/>
          </p:nvPr>
        </p:nvSpPr>
        <p:spPr/>
        <p:txBody>
          <a:bodyPr/>
          <a:lstStyle/>
          <a:p>
            <a:r>
              <a:rPr lang="en-US" dirty="0" smtClean="0"/>
              <a:t>Motivation</a:t>
            </a:r>
            <a:endParaRPr lang="en-US" dirty="0"/>
          </a:p>
        </p:txBody>
      </p:sp>
      <p:sp>
        <p:nvSpPr>
          <p:cNvPr id="4" name="Slide Number Placeholder 3"/>
          <p:cNvSpPr>
            <a:spLocks noGrp="1"/>
          </p:cNvSpPr>
          <p:nvPr>
            <p:ph type="sldNum" sz="quarter" idx="10"/>
          </p:nvPr>
        </p:nvSpPr>
        <p:spPr/>
        <p:txBody>
          <a:bodyPr/>
          <a:lstStyle/>
          <a:p>
            <a:pPr>
              <a:defRPr/>
            </a:pPr>
            <a:fld id="{57ED56A7-23FA-4112-93E1-42D75AC5E28D}" type="slidenum">
              <a:rPr lang="en-US" smtClean="0"/>
              <a:pPr>
                <a:defRPr/>
              </a:pPr>
              <a:t>2</a:t>
            </a:fld>
            <a:endParaRPr lang="en-US"/>
          </a:p>
        </p:txBody>
      </p:sp>
      <p:sp>
        <p:nvSpPr>
          <p:cNvPr id="51" name="TextBox 50"/>
          <p:cNvSpPr txBox="1"/>
          <p:nvPr/>
        </p:nvSpPr>
        <p:spPr>
          <a:xfrm>
            <a:off x="3645658" y="2492930"/>
            <a:ext cx="3078991" cy="707886"/>
          </a:xfrm>
          <a:prstGeom prst="rect">
            <a:avLst/>
          </a:prstGeom>
          <a:noFill/>
        </p:spPr>
        <p:txBody>
          <a:bodyPr wrap="square" rtlCol="0">
            <a:spAutoFit/>
          </a:bodyPr>
          <a:lstStyle/>
          <a:p>
            <a:pPr>
              <a:buNone/>
            </a:pPr>
            <a:r>
              <a:rPr lang="en-US" sz="2000" dirty="0" smtClean="0"/>
              <a:t>multi-core heterogeneous data processing system</a:t>
            </a:r>
            <a:endParaRPr lang="en-US" sz="2000" dirty="0"/>
          </a:p>
        </p:txBody>
      </p:sp>
      <p:grpSp>
        <p:nvGrpSpPr>
          <p:cNvPr id="77" name="Group 76"/>
          <p:cNvGrpSpPr/>
          <p:nvPr/>
        </p:nvGrpSpPr>
        <p:grpSpPr>
          <a:xfrm>
            <a:off x="103096" y="2578585"/>
            <a:ext cx="3378063" cy="4216680"/>
            <a:chOff x="103096" y="2578585"/>
            <a:chExt cx="3378063" cy="4216680"/>
          </a:xfrm>
        </p:grpSpPr>
        <p:pic>
          <p:nvPicPr>
            <p:cNvPr id="544770" name="Picture 2"/>
            <p:cNvPicPr>
              <a:picLocks noChangeAspect="1" noChangeArrowheads="1"/>
            </p:cNvPicPr>
            <p:nvPr/>
          </p:nvPicPr>
          <p:blipFill>
            <a:blip r:embed="rId2" cstate="print"/>
            <a:srcRect/>
            <a:stretch>
              <a:fillRect/>
            </a:stretch>
          </p:blipFill>
          <p:spPr bwMode="auto">
            <a:xfrm>
              <a:off x="2190521" y="2578585"/>
              <a:ext cx="1290638" cy="1128498"/>
            </a:xfrm>
            <a:prstGeom prst="rect">
              <a:avLst/>
            </a:prstGeom>
            <a:noFill/>
            <a:ln w="9525">
              <a:noFill/>
              <a:miter lim="800000"/>
              <a:headEnd/>
              <a:tailEnd/>
            </a:ln>
          </p:spPr>
        </p:pic>
        <p:grpSp>
          <p:nvGrpSpPr>
            <p:cNvPr id="72" name="Group 71"/>
            <p:cNvGrpSpPr/>
            <p:nvPr/>
          </p:nvGrpSpPr>
          <p:grpSpPr>
            <a:xfrm>
              <a:off x="103096" y="2786898"/>
              <a:ext cx="3003186" cy="4008367"/>
              <a:chOff x="103096" y="2786898"/>
              <a:chExt cx="3003186" cy="4008367"/>
            </a:xfrm>
          </p:grpSpPr>
          <p:pic>
            <p:nvPicPr>
              <p:cNvPr id="6" name="Picture 5" descr="satellite.jpg"/>
              <p:cNvPicPr>
                <a:picLocks noChangeAspect="1"/>
              </p:cNvPicPr>
              <p:nvPr/>
            </p:nvPicPr>
            <p:blipFill>
              <a:blip r:embed="rId3" cstate="print"/>
              <a:stretch>
                <a:fillRect/>
              </a:stretch>
            </p:blipFill>
            <p:spPr>
              <a:xfrm>
                <a:off x="103096" y="2786898"/>
                <a:ext cx="1759598" cy="1390650"/>
              </a:xfrm>
              <a:prstGeom prst="rect">
                <a:avLst/>
              </a:prstGeom>
            </p:spPr>
          </p:pic>
          <p:sp>
            <p:nvSpPr>
              <p:cNvPr id="40" name="Oval 39"/>
              <p:cNvSpPr/>
              <p:nvPr/>
            </p:nvSpPr>
            <p:spPr bwMode="auto">
              <a:xfrm>
                <a:off x="1990177" y="4625784"/>
                <a:ext cx="1116105" cy="60512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r>
                  <a:rPr kumimoji="1" lang="en-US" sz="2400" b="0" i="0" u="none" strike="noStrike" cap="none" normalizeH="0" baseline="0" dirty="0" smtClean="0">
                    <a:ln>
                      <a:noFill/>
                    </a:ln>
                    <a:solidFill>
                      <a:schemeClr val="tx1"/>
                    </a:solidFill>
                    <a:effectLst/>
                    <a:latin typeface="Arial" pitchFamily="34" charset="0"/>
                  </a:rPr>
                  <a:t>app</a:t>
                </a:r>
                <a:r>
                  <a:rPr kumimoji="1" lang="en-US" sz="2400" b="0" i="0" u="none" strike="noStrike" cap="none" normalizeH="0" baseline="-25000" dirty="0" smtClean="0">
                    <a:ln>
                      <a:noFill/>
                    </a:ln>
                    <a:solidFill>
                      <a:schemeClr val="tx1"/>
                    </a:solidFill>
                    <a:effectLst/>
                    <a:latin typeface="Arial" pitchFamily="34" charset="0"/>
                  </a:rPr>
                  <a:t>1</a:t>
                </a:r>
              </a:p>
            </p:txBody>
          </p:sp>
          <p:sp>
            <p:nvSpPr>
              <p:cNvPr id="42" name="Oval 41"/>
              <p:cNvSpPr/>
              <p:nvPr/>
            </p:nvSpPr>
            <p:spPr bwMode="auto">
              <a:xfrm>
                <a:off x="1968374" y="5298137"/>
                <a:ext cx="1116105" cy="5647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r>
                  <a:rPr kumimoji="1" lang="en-US" sz="2400" b="0" i="0" u="none" strike="noStrike" cap="none" normalizeH="0" baseline="0" dirty="0" smtClean="0">
                    <a:ln>
                      <a:noFill/>
                    </a:ln>
                    <a:solidFill>
                      <a:schemeClr val="tx1"/>
                    </a:solidFill>
                    <a:effectLst/>
                    <a:latin typeface="Arial" pitchFamily="34" charset="0"/>
                  </a:rPr>
                  <a:t>app</a:t>
                </a:r>
                <a:r>
                  <a:rPr lang="en-US" sz="2400" baseline="-25000" dirty="0" smtClean="0">
                    <a:latin typeface="Arial" pitchFamily="34" charset="0"/>
                  </a:rPr>
                  <a:t>2</a:t>
                </a:r>
                <a:endParaRPr kumimoji="1" lang="en-US" sz="2400" b="0" i="0" u="none" strike="noStrike" cap="none" normalizeH="0" baseline="-25000" dirty="0" smtClean="0">
                  <a:ln>
                    <a:noFill/>
                  </a:ln>
                  <a:solidFill>
                    <a:schemeClr val="tx1"/>
                  </a:solidFill>
                  <a:effectLst/>
                  <a:latin typeface="Arial" pitchFamily="34" charset="0"/>
                </a:endParaRPr>
              </a:p>
            </p:txBody>
          </p:sp>
          <p:sp>
            <p:nvSpPr>
              <p:cNvPr id="55" name="TextBox 54"/>
              <p:cNvSpPr txBox="1"/>
              <p:nvPr/>
            </p:nvSpPr>
            <p:spPr>
              <a:xfrm>
                <a:off x="2345944" y="5892967"/>
                <a:ext cx="364702" cy="902298"/>
              </a:xfrm>
              <a:prstGeom prst="rect">
                <a:avLst/>
              </a:prstGeom>
              <a:noFill/>
            </p:spPr>
            <p:txBody>
              <a:bodyPr wrap="square" rtlCol="0">
                <a:spAutoFit/>
              </a:bodyPr>
              <a:lstStyle/>
              <a:p>
                <a:pPr>
                  <a:lnSpc>
                    <a:spcPct val="25000"/>
                  </a:lnSpc>
                  <a:spcBef>
                    <a:spcPts val="0"/>
                  </a:spcBef>
                  <a:buNone/>
                </a:pPr>
                <a:r>
                  <a:rPr lang="en-US" sz="6000" dirty="0" smtClean="0"/>
                  <a:t>...</a:t>
                </a:r>
                <a:endParaRPr lang="en-US" sz="6000" dirty="0"/>
              </a:p>
            </p:txBody>
          </p:sp>
        </p:grpSp>
        <p:sp>
          <p:nvSpPr>
            <p:cNvPr id="15" name="Rectangle 14"/>
            <p:cNvSpPr/>
            <p:nvPr/>
          </p:nvSpPr>
          <p:spPr bwMode="auto">
            <a:xfrm>
              <a:off x="1755118" y="3666742"/>
              <a:ext cx="1440097" cy="9048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1"/>
                </a:buClr>
                <a:buSzTx/>
                <a:buFontTx/>
                <a:buChar char="•"/>
                <a:tabLst/>
              </a:pPr>
              <a:r>
                <a:rPr kumimoji="1" lang="en-US" sz="2400" b="0" i="0" u="none" strike="noStrike" cap="none" normalizeH="0" baseline="0" dirty="0" smtClean="0">
                  <a:ln>
                    <a:noFill/>
                  </a:ln>
                  <a:solidFill>
                    <a:schemeClr val="tx1"/>
                  </a:solidFill>
                  <a:effectLst/>
                  <a:latin typeface="+mn-lt"/>
                </a:rPr>
                <a:t>satellite</a:t>
              </a:r>
            </a:p>
            <a:p>
              <a:pPr marL="0" marR="0" indent="0" algn="ctr" defTabSz="914400" rtl="0" eaLnBrk="0" fontAlgn="base" latinLnBrk="0" hangingPunct="0">
                <a:lnSpc>
                  <a:spcPct val="100000"/>
                </a:lnSpc>
                <a:spcBef>
                  <a:spcPct val="20000"/>
                </a:spcBef>
                <a:spcAft>
                  <a:spcPct val="0"/>
                </a:spcAft>
                <a:buClr>
                  <a:schemeClr val="bg1"/>
                </a:buClr>
                <a:buSzTx/>
                <a:buFontTx/>
                <a:buChar char="•"/>
                <a:tabLst/>
              </a:pPr>
              <a:r>
                <a:rPr lang="en-US" sz="2400" dirty="0" smtClean="0">
                  <a:latin typeface="+mn-lt"/>
                </a:rPr>
                <a:t>data</a:t>
              </a:r>
              <a:endParaRPr kumimoji="1" lang="en-US" sz="2400" b="0" i="0" u="none" strike="noStrike" cap="none" normalizeH="0" dirty="0" smtClean="0">
                <a:ln>
                  <a:noFill/>
                </a:ln>
                <a:solidFill>
                  <a:schemeClr val="tx1"/>
                </a:solidFill>
                <a:effectLst/>
                <a:latin typeface="+mn-lt"/>
              </a:endParaRPr>
            </a:p>
          </p:txBody>
        </p:sp>
      </p:grpSp>
      <p:grpSp>
        <p:nvGrpSpPr>
          <p:cNvPr id="74" name="Group 73"/>
          <p:cNvGrpSpPr/>
          <p:nvPr/>
        </p:nvGrpSpPr>
        <p:grpSpPr>
          <a:xfrm>
            <a:off x="2976903" y="3203570"/>
            <a:ext cx="2809175" cy="3502029"/>
            <a:chOff x="2976903" y="3203570"/>
            <a:chExt cx="2809175" cy="3502029"/>
          </a:xfrm>
        </p:grpSpPr>
        <p:sp>
          <p:nvSpPr>
            <p:cNvPr id="31" name="Right Arrow 30"/>
            <p:cNvSpPr/>
            <p:nvPr/>
          </p:nvSpPr>
          <p:spPr bwMode="auto">
            <a:xfrm>
              <a:off x="3508053" y="3203570"/>
              <a:ext cx="566409" cy="619125"/>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grpSp>
          <p:nvGrpSpPr>
            <p:cNvPr id="73" name="Group 72"/>
            <p:cNvGrpSpPr/>
            <p:nvPr/>
          </p:nvGrpSpPr>
          <p:grpSpPr>
            <a:xfrm>
              <a:off x="2976903" y="3253429"/>
              <a:ext cx="2809175" cy="3452170"/>
              <a:chOff x="2976903" y="3253429"/>
              <a:chExt cx="2809175" cy="3452170"/>
            </a:xfrm>
          </p:grpSpPr>
          <p:pic>
            <p:nvPicPr>
              <p:cNvPr id="43" name="Picture 5" descr="windows-home-server-from-hp"/>
              <p:cNvPicPr>
                <a:picLocks noChangeAspect="1" noChangeArrowheads="1"/>
              </p:cNvPicPr>
              <p:nvPr/>
            </p:nvPicPr>
            <p:blipFill>
              <a:blip r:embed="rId4" cstate="print"/>
              <a:stretch>
                <a:fillRect/>
              </a:stretch>
            </p:blipFill>
            <p:spPr bwMode="auto">
              <a:xfrm>
                <a:off x="4303689" y="4191648"/>
                <a:ext cx="698665" cy="1031875"/>
              </a:xfrm>
              <a:prstGeom prst="rect">
                <a:avLst/>
              </a:prstGeom>
              <a:noFill/>
              <a:ln w="9525">
                <a:noFill/>
                <a:miter lim="800000"/>
                <a:headEnd/>
                <a:tailEnd/>
              </a:ln>
            </p:spPr>
          </p:pic>
          <p:pic>
            <p:nvPicPr>
              <p:cNvPr id="46" name="Picture 5" descr="windows-home-server-from-hp"/>
              <p:cNvPicPr>
                <a:picLocks noChangeAspect="1" noChangeArrowheads="1"/>
              </p:cNvPicPr>
              <p:nvPr/>
            </p:nvPicPr>
            <p:blipFill>
              <a:blip r:embed="rId5" cstate="print"/>
              <a:srcRect/>
              <a:stretch>
                <a:fillRect/>
              </a:stretch>
            </p:blipFill>
            <p:spPr bwMode="auto">
              <a:xfrm>
                <a:off x="4291866" y="3253429"/>
                <a:ext cx="722312" cy="1031875"/>
              </a:xfrm>
              <a:prstGeom prst="rect">
                <a:avLst/>
              </a:prstGeom>
              <a:noFill/>
              <a:ln w="9525">
                <a:noFill/>
                <a:miter lim="800000"/>
                <a:headEnd/>
                <a:tailEnd/>
              </a:ln>
            </p:spPr>
          </p:pic>
          <p:pic>
            <p:nvPicPr>
              <p:cNvPr id="47" name="Picture 5" descr="windows-home-server-from-hp"/>
              <p:cNvPicPr>
                <a:picLocks noChangeAspect="1" noChangeArrowheads="1"/>
              </p:cNvPicPr>
              <p:nvPr/>
            </p:nvPicPr>
            <p:blipFill>
              <a:blip r:embed="rId6" cstate="print"/>
              <a:stretch>
                <a:fillRect/>
              </a:stretch>
            </p:blipFill>
            <p:spPr bwMode="auto">
              <a:xfrm>
                <a:off x="4366479" y="5291980"/>
                <a:ext cx="722312" cy="856860"/>
              </a:xfrm>
              <a:prstGeom prst="rect">
                <a:avLst/>
              </a:prstGeom>
              <a:noFill/>
              <a:ln w="9525">
                <a:noFill/>
                <a:miter lim="800000"/>
                <a:headEnd/>
                <a:tailEnd/>
              </a:ln>
            </p:spPr>
          </p:pic>
          <p:pic>
            <p:nvPicPr>
              <p:cNvPr id="48" name="Picture 5" descr="windows-home-server-from-hp"/>
              <p:cNvPicPr>
                <a:picLocks noChangeAspect="1" noChangeArrowheads="1"/>
              </p:cNvPicPr>
              <p:nvPr/>
            </p:nvPicPr>
            <p:blipFill>
              <a:blip r:embed="rId7" cstate="print"/>
              <a:stretch>
                <a:fillRect/>
              </a:stretch>
            </p:blipFill>
            <p:spPr bwMode="auto">
              <a:xfrm>
                <a:off x="5051066" y="4354273"/>
                <a:ext cx="722312" cy="722312"/>
              </a:xfrm>
              <a:prstGeom prst="rect">
                <a:avLst/>
              </a:prstGeom>
              <a:noFill/>
              <a:ln w="9525">
                <a:noFill/>
                <a:miter lim="800000"/>
                <a:headEnd/>
                <a:tailEnd/>
              </a:ln>
            </p:spPr>
          </p:pic>
          <p:pic>
            <p:nvPicPr>
              <p:cNvPr id="49" name="Picture 5" descr="windows-home-server-from-hp"/>
              <p:cNvPicPr>
                <a:picLocks noChangeAspect="1" noChangeArrowheads="1"/>
              </p:cNvPicPr>
              <p:nvPr/>
            </p:nvPicPr>
            <p:blipFill>
              <a:blip r:embed="rId8" cstate="print"/>
              <a:stretch>
                <a:fillRect/>
              </a:stretch>
            </p:blipFill>
            <p:spPr bwMode="auto">
              <a:xfrm>
                <a:off x="5063766" y="3292831"/>
                <a:ext cx="722312" cy="819546"/>
              </a:xfrm>
              <a:prstGeom prst="rect">
                <a:avLst/>
              </a:prstGeom>
              <a:noFill/>
              <a:ln w="9525">
                <a:noFill/>
                <a:miter lim="800000"/>
                <a:headEnd/>
                <a:tailEnd/>
              </a:ln>
            </p:spPr>
          </p:pic>
          <p:pic>
            <p:nvPicPr>
              <p:cNvPr id="50" name="Picture 5" descr="windows-home-server-from-hp"/>
              <p:cNvPicPr>
                <a:picLocks noChangeAspect="1" noChangeArrowheads="1"/>
              </p:cNvPicPr>
              <p:nvPr/>
            </p:nvPicPr>
            <p:blipFill>
              <a:blip r:embed="rId5" cstate="print"/>
              <a:srcRect/>
              <a:stretch>
                <a:fillRect/>
              </a:stretch>
            </p:blipFill>
            <p:spPr bwMode="auto">
              <a:xfrm>
                <a:off x="4987566" y="5228192"/>
                <a:ext cx="722312" cy="1031875"/>
              </a:xfrm>
              <a:prstGeom prst="rect">
                <a:avLst/>
              </a:prstGeom>
              <a:noFill/>
              <a:ln w="9525">
                <a:noFill/>
                <a:miter lim="800000"/>
                <a:headEnd/>
                <a:tailEnd/>
              </a:ln>
            </p:spPr>
          </p:pic>
          <p:sp>
            <p:nvSpPr>
              <p:cNvPr id="67" name="Right Brace 66"/>
              <p:cNvSpPr/>
              <p:nvPr/>
            </p:nvSpPr>
            <p:spPr bwMode="auto">
              <a:xfrm>
                <a:off x="2976903" y="4536118"/>
                <a:ext cx="519345" cy="2169481"/>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2400" b="0" i="0" u="none" strike="noStrike" cap="none" normalizeH="0" baseline="0" smtClean="0">
                  <a:ln>
                    <a:noFill/>
                  </a:ln>
                  <a:solidFill>
                    <a:schemeClr val="tx1"/>
                  </a:solidFill>
                  <a:effectLst/>
                  <a:latin typeface="Arial" pitchFamily="34" charset="0"/>
                </a:endParaRPr>
              </a:p>
            </p:txBody>
          </p:sp>
          <p:sp>
            <p:nvSpPr>
              <p:cNvPr id="69" name="Right Arrow 68"/>
              <p:cNvSpPr/>
              <p:nvPr/>
            </p:nvSpPr>
            <p:spPr bwMode="auto">
              <a:xfrm rot="19869109">
                <a:off x="3548998" y="5076822"/>
                <a:ext cx="769665" cy="619125"/>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grpSp>
      </p:grpSp>
      <p:grpSp>
        <p:nvGrpSpPr>
          <p:cNvPr id="76" name="Group 75"/>
          <p:cNvGrpSpPr/>
          <p:nvPr/>
        </p:nvGrpSpPr>
        <p:grpSpPr>
          <a:xfrm>
            <a:off x="5709878" y="3546557"/>
            <a:ext cx="3272757" cy="1991693"/>
            <a:chOff x="5709878" y="3546557"/>
            <a:chExt cx="3272757" cy="1991693"/>
          </a:xfrm>
        </p:grpSpPr>
        <p:sp>
          <p:nvSpPr>
            <p:cNvPr id="70" name="Right Arrow 69"/>
            <p:cNvSpPr/>
            <p:nvPr/>
          </p:nvSpPr>
          <p:spPr bwMode="auto">
            <a:xfrm>
              <a:off x="5709878" y="4044710"/>
              <a:ext cx="566409" cy="619125"/>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pic>
          <p:nvPicPr>
            <p:cNvPr id="544774" name="Picture 6"/>
            <p:cNvPicPr>
              <a:picLocks noChangeAspect="1" noChangeArrowheads="1"/>
            </p:cNvPicPr>
            <p:nvPr/>
          </p:nvPicPr>
          <p:blipFill>
            <a:blip r:embed="rId9" cstate="print"/>
            <a:srcRect/>
            <a:stretch>
              <a:fillRect/>
            </a:stretch>
          </p:blipFill>
          <p:spPr bwMode="auto">
            <a:xfrm>
              <a:off x="6276287" y="3546557"/>
              <a:ext cx="2706348" cy="1457518"/>
            </a:xfrm>
            <a:prstGeom prst="rect">
              <a:avLst/>
            </a:prstGeom>
            <a:noFill/>
            <a:ln w="9525">
              <a:noFill/>
              <a:miter lim="800000"/>
              <a:headEnd/>
              <a:tailEnd/>
            </a:ln>
          </p:spPr>
        </p:pic>
        <p:sp>
          <p:nvSpPr>
            <p:cNvPr id="71" name="TextBox 70"/>
            <p:cNvSpPr txBox="1"/>
            <p:nvPr/>
          </p:nvSpPr>
          <p:spPr>
            <a:xfrm>
              <a:off x="6898861" y="5076585"/>
              <a:ext cx="1505552" cy="461665"/>
            </a:xfrm>
            <a:prstGeom prst="rect">
              <a:avLst/>
            </a:prstGeom>
            <a:noFill/>
          </p:spPr>
          <p:txBody>
            <a:bodyPr wrap="square" rtlCol="0">
              <a:spAutoFit/>
            </a:bodyPr>
            <a:lstStyle/>
            <a:p>
              <a:pPr>
                <a:buNone/>
              </a:pPr>
              <a:r>
                <a:rPr lang="en-US" sz="2400" dirty="0" smtClean="0"/>
                <a:t>result</a:t>
              </a:r>
              <a:endParaRPr lang="en-US" sz="2400" dirty="0"/>
            </a:p>
          </p:txBody>
        </p:sp>
      </p:grpSp>
      <p:sp>
        <p:nvSpPr>
          <p:cNvPr id="32" name="Right Arrow 31"/>
          <p:cNvSpPr/>
          <p:nvPr/>
        </p:nvSpPr>
        <p:spPr bwMode="auto">
          <a:xfrm>
            <a:off x="1884833" y="3190123"/>
            <a:ext cx="723900" cy="619125"/>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grpSp>
        <p:nvGrpSpPr>
          <p:cNvPr id="35" name="Group 34"/>
          <p:cNvGrpSpPr/>
          <p:nvPr/>
        </p:nvGrpSpPr>
        <p:grpSpPr>
          <a:xfrm>
            <a:off x="103096" y="5298137"/>
            <a:ext cx="1865278" cy="640223"/>
            <a:chOff x="103096" y="5298137"/>
            <a:chExt cx="1865278" cy="640223"/>
          </a:xfrm>
        </p:grpSpPr>
        <p:cxnSp>
          <p:nvCxnSpPr>
            <p:cNvPr id="33" name="Straight Arrow Connector 32"/>
            <p:cNvCxnSpPr/>
            <p:nvPr/>
          </p:nvCxnSpPr>
          <p:spPr bwMode="auto">
            <a:xfrm flipV="1">
              <a:off x="1066800" y="5298137"/>
              <a:ext cx="901574" cy="24011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4" name="TextBox 33"/>
            <p:cNvSpPr txBox="1"/>
            <p:nvPr/>
          </p:nvSpPr>
          <p:spPr>
            <a:xfrm>
              <a:off x="103096" y="5538250"/>
              <a:ext cx="1652022" cy="400110"/>
            </a:xfrm>
            <a:prstGeom prst="rect">
              <a:avLst/>
            </a:prstGeom>
            <a:noFill/>
          </p:spPr>
          <p:txBody>
            <a:bodyPr wrap="square" rtlCol="0">
              <a:spAutoFit/>
            </a:bodyPr>
            <a:lstStyle/>
            <a:p>
              <a:pPr>
                <a:buNone/>
              </a:pPr>
              <a:r>
                <a:rPr lang="en-US" sz="2000" dirty="0" smtClean="0"/>
                <a:t>applications</a:t>
              </a:r>
              <a:endParaRPr lang="en-US" sz="2000" dirty="0"/>
            </a:p>
          </p:txBody>
        </p:sp>
      </p:grpSp>
      <p:sp>
        <p:nvSpPr>
          <p:cNvPr id="36" name="TextBox 35"/>
          <p:cNvSpPr txBox="1"/>
          <p:nvPr/>
        </p:nvSpPr>
        <p:spPr>
          <a:xfrm>
            <a:off x="6491288" y="2416730"/>
            <a:ext cx="2311400" cy="400110"/>
          </a:xfrm>
          <a:prstGeom prst="rect">
            <a:avLst/>
          </a:prstGeom>
          <a:noFill/>
        </p:spPr>
        <p:txBody>
          <a:bodyPr wrap="square" rtlCol="0">
            <a:spAutoFit/>
          </a:bodyPr>
          <a:lstStyle/>
          <a:p>
            <a:pPr algn="ctr"/>
            <a:r>
              <a:rPr lang="en-US" sz="2000" dirty="0" smtClean="0"/>
              <a:t>deadline</a:t>
            </a:r>
            <a:endParaRPr lang="en-US" sz="2000" dirty="0"/>
          </a:p>
        </p:txBody>
      </p:sp>
      <p:pic>
        <p:nvPicPr>
          <p:cNvPr id="37" name="Picture 36" descr="clock_e0.gif"/>
          <p:cNvPicPr>
            <a:picLocks noChangeAspect="1"/>
          </p:cNvPicPr>
          <p:nvPr/>
        </p:nvPicPr>
        <p:blipFill>
          <a:blip r:embed="rId10" cstate="print"/>
          <a:stretch>
            <a:fillRect/>
          </a:stretch>
        </p:blipFill>
        <p:spPr>
          <a:xfrm>
            <a:off x="8268260" y="2410240"/>
            <a:ext cx="714375" cy="714375"/>
          </a:xfrm>
          <a:prstGeom prst="rect">
            <a:avLst/>
          </a:prstGeom>
        </p:spPr>
      </p:pic>
      <p:pic>
        <p:nvPicPr>
          <p:cNvPr id="38" name="Picture 37" descr="alarm_clock.gif"/>
          <p:cNvPicPr>
            <a:picLocks noChangeAspect="1"/>
          </p:cNvPicPr>
          <p:nvPr/>
        </p:nvPicPr>
        <p:blipFill>
          <a:blip r:embed="rId11" cstate="print"/>
          <a:stretch>
            <a:fillRect/>
          </a:stretch>
        </p:blipFill>
        <p:spPr>
          <a:xfrm>
            <a:off x="8249210" y="2345222"/>
            <a:ext cx="790054" cy="88300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par>
                          <p:cTn id="33" fill="hold">
                            <p:stCondLst>
                              <p:cond delay="0"/>
                            </p:stCondLst>
                            <p:childTnLst>
                              <p:par>
                                <p:cTn id="34" presetID="1" presetClass="exit" presetSubtype="0" fill="hold" nodeType="afterEffect">
                                  <p:stCondLst>
                                    <p:cond delay="2500"/>
                                  </p:stCondLst>
                                  <p:childTnLst>
                                    <p:set>
                                      <p:cBhvr>
                                        <p:cTn id="35" dur="1" fill="hold">
                                          <p:stCondLst>
                                            <p:cond delay="0"/>
                                          </p:stCondLst>
                                        </p:cTn>
                                        <p:tgtEl>
                                          <p:spTgt spid="37"/>
                                        </p:tgtEl>
                                        <p:attrNameLst>
                                          <p:attrName>style.visibility</p:attrName>
                                        </p:attrNameLst>
                                      </p:cBhvr>
                                      <p:to>
                                        <p:strVal val="hidden"/>
                                      </p:to>
                                    </p:set>
                                  </p:childTnLst>
                                </p:cTn>
                              </p:par>
                              <p:par>
                                <p:cTn id="36" presetID="1" presetClass="entr" presetSubtype="0" fill="hold" nodeType="withEffect">
                                  <p:stCondLst>
                                    <p:cond delay="2000"/>
                                  </p:stCondLst>
                                  <p:childTnLst>
                                    <p:set>
                                      <p:cBhvr>
                                        <p:cTn id="37"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32" grpId="0" animBg="1"/>
      <p:bldP spid="3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DATCP — Memory Management</a:t>
            </a:r>
            <a:endParaRPr lang="en-US" dirty="0"/>
          </a:p>
        </p:txBody>
      </p:sp>
      <p:sp>
        <p:nvSpPr>
          <p:cNvPr id="3" name="Content Placeholder 2"/>
          <p:cNvSpPr>
            <a:spLocks noGrp="1"/>
          </p:cNvSpPr>
          <p:nvPr>
            <p:ph idx="1"/>
          </p:nvPr>
        </p:nvSpPr>
        <p:spPr/>
        <p:txBody>
          <a:bodyPr/>
          <a:lstStyle/>
          <a:p>
            <a:r>
              <a:rPr lang="en-US" dirty="0" smtClean="0"/>
              <a:t>determine available space in RAM </a:t>
            </a:r>
          </a:p>
          <a:p>
            <a:pPr lvl="1"/>
            <a:r>
              <a:rPr lang="en-US" dirty="0" smtClean="0"/>
              <a:t>decide if the required task and the input data can be stored in RAM immediately</a:t>
            </a:r>
          </a:p>
          <a:p>
            <a:r>
              <a:rPr lang="en-US" dirty="0" smtClean="0"/>
              <a:t>if there is not enough space </a:t>
            </a:r>
          </a:p>
          <a:p>
            <a:pPr lvl="1"/>
            <a:r>
              <a:rPr lang="en-US" dirty="0" smtClean="0"/>
              <a:t>heuristic checks when the task's input data sets </a:t>
            </a:r>
            <a:br>
              <a:rPr lang="en-US" dirty="0" smtClean="0"/>
            </a:br>
            <a:r>
              <a:rPr lang="en-US" dirty="0" smtClean="0"/>
              <a:t>can be moved into memory</a:t>
            </a:r>
          </a:p>
          <a:p>
            <a:pPr lvl="1"/>
            <a:r>
              <a:rPr lang="en-US" dirty="0" smtClean="0"/>
              <a:t>heuristic schedules task to start execution at that time</a:t>
            </a:r>
          </a:p>
          <a:p>
            <a:r>
              <a:rPr lang="en-US" dirty="0" smtClean="0"/>
              <a:t>if incoming data is from another compute node</a:t>
            </a:r>
          </a:p>
          <a:p>
            <a:pPr lvl="1"/>
            <a:r>
              <a:rPr lang="en-US" dirty="0" smtClean="0"/>
              <a:t>send it to destination compute node’s RAM</a:t>
            </a:r>
          </a:p>
          <a:p>
            <a:pPr lvl="1"/>
            <a:r>
              <a:rPr lang="en-US" dirty="0" smtClean="0"/>
              <a:t>if there is no space in RAM then send to the HD</a:t>
            </a:r>
            <a:endParaRPr lang="en-US" dirty="0"/>
          </a:p>
        </p:txBody>
      </p:sp>
      <p:sp>
        <p:nvSpPr>
          <p:cNvPr id="4" name="Slide Number Placeholder 3"/>
          <p:cNvSpPr>
            <a:spLocks noGrp="1"/>
          </p:cNvSpPr>
          <p:nvPr>
            <p:ph type="sldNum" sz="quarter" idx="10"/>
          </p:nvPr>
        </p:nvSpPr>
        <p:spPr/>
        <p:txBody>
          <a:bodyPr/>
          <a:lstStyle/>
          <a:p>
            <a:fld id="{845A7539-6E7B-4BBD-A1DB-56072BF6878F}" type="slidenum">
              <a:rPr lang="ko-KR" altLang="en-US" smtClean="0"/>
              <a:pPr/>
              <a:t>20</a:t>
            </a:fld>
            <a:endParaRPr lang="en-US" altLang="ko-K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DATCP — Parallelizable Tasks</a:t>
            </a:r>
            <a:endParaRPr lang="en-US" dirty="0"/>
          </a:p>
        </p:txBody>
      </p:sp>
      <p:sp>
        <p:nvSpPr>
          <p:cNvPr id="3" name="Content Placeholder 2"/>
          <p:cNvSpPr>
            <a:spLocks noGrp="1"/>
          </p:cNvSpPr>
          <p:nvPr>
            <p:ph idx="1"/>
          </p:nvPr>
        </p:nvSpPr>
        <p:spPr>
          <a:xfrm>
            <a:off x="-76200" y="639899"/>
            <a:ext cx="9505950" cy="5400675"/>
          </a:xfrm>
        </p:spPr>
        <p:txBody>
          <a:bodyPr/>
          <a:lstStyle/>
          <a:p>
            <a:r>
              <a:rPr lang="en-US" dirty="0" smtClean="0"/>
              <a:t>two approaches are studied</a:t>
            </a:r>
          </a:p>
          <a:p>
            <a:pPr lvl="1"/>
            <a:r>
              <a:rPr lang="en-US" dirty="0" smtClean="0"/>
              <a:t>no parallelization</a:t>
            </a:r>
          </a:p>
          <a:p>
            <a:pPr lvl="1"/>
            <a:r>
              <a:rPr lang="en-US" dirty="0" smtClean="0"/>
              <a:t>“max” approach</a:t>
            </a:r>
          </a:p>
          <a:p>
            <a:pPr lvl="2"/>
            <a:r>
              <a:rPr lang="en-US" dirty="0" smtClean="0"/>
              <a:t>heuristic always parallelizes across multiple PEs </a:t>
            </a:r>
            <a:br>
              <a:rPr lang="en-US" dirty="0" smtClean="0"/>
            </a:br>
            <a:r>
              <a:rPr lang="en-US" dirty="0" smtClean="0"/>
              <a:t>within a compute node</a:t>
            </a:r>
          </a:p>
          <a:p>
            <a:pPr lvl="3"/>
            <a:r>
              <a:rPr lang="en-US" spc="-20" dirty="0" smtClean="0"/>
              <a:t>determine system robustness for each possible assignment</a:t>
            </a:r>
          </a:p>
          <a:p>
            <a:pPr lvl="3"/>
            <a:r>
              <a:rPr lang="en-US" dirty="0" smtClean="0"/>
              <a:t>determine the node with the most PEs that </a:t>
            </a:r>
            <a:br>
              <a:rPr lang="en-US" dirty="0" smtClean="0"/>
            </a:br>
            <a:r>
              <a:rPr lang="en-US" dirty="0" smtClean="0"/>
              <a:t>have same maximum robustness</a:t>
            </a:r>
          </a:p>
          <a:p>
            <a:pPr lvl="3"/>
            <a:r>
              <a:rPr lang="en-US" dirty="0" smtClean="0"/>
              <a:t>map the task to all PEs that have the same </a:t>
            </a:r>
            <a:br>
              <a:rPr lang="en-US" dirty="0" smtClean="0"/>
            </a:br>
            <a:r>
              <a:rPr lang="en-US" dirty="0" smtClean="0"/>
              <a:t>robustness value within this compute node</a:t>
            </a:r>
          </a:p>
          <a:p>
            <a:pPr lvl="2">
              <a:buNone/>
            </a:pPr>
            <a:endParaRPr lang="en-US" dirty="0"/>
          </a:p>
        </p:txBody>
      </p:sp>
      <p:sp>
        <p:nvSpPr>
          <p:cNvPr id="4" name="Slide Number Placeholder 3"/>
          <p:cNvSpPr>
            <a:spLocks noGrp="1"/>
          </p:cNvSpPr>
          <p:nvPr>
            <p:ph type="sldNum" sz="quarter" idx="10"/>
          </p:nvPr>
        </p:nvSpPr>
        <p:spPr/>
        <p:txBody>
          <a:bodyPr/>
          <a:lstStyle/>
          <a:p>
            <a:fld id="{845A7539-6E7B-4BBD-A1DB-56072BF6878F}" type="slidenum">
              <a:rPr lang="ko-KR" altLang="en-US" smtClean="0"/>
              <a:pPr/>
              <a:t>21</a:t>
            </a:fld>
            <a:endParaRPr lang="en-US" altLang="ko-K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DATCP — Satellite Data Placement</a:t>
            </a:r>
            <a:endParaRPr lang="en-US" dirty="0"/>
          </a:p>
        </p:txBody>
      </p:sp>
      <p:sp>
        <p:nvSpPr>
          <p:cNvPr id="3" name="Content Placeholder 2"/>
          <p:cNvSpPr>
            <a:spLocks noGrp="1"/>
          </p:cNvSpPr>
          <p:nvPr>
            <p:ph idx="1"/>
          </p:nvPr>
        </p:nvSpPr>
        <p:spPr>
          <a:xfrm>
            <a:off x="0" y="771525"/>
            <a:ext cx="9144000" cy="5400675"/>
          </a:xfrm>
        </p:spPr>
        <p:txBody>
          <a:bodyPr/>
          <a:lstStyle/>
          <a:p>
            <a:pPr marL="228600" lvl="1" indent="-228600">
              <a:buClr>
                <a:srgbClr val="FF0000"/>
              </a:buClr>
              <a:buSzPct val="60000"/>
              <a:buFont typeface="Marlett" pitchFamily="2" charset="2"/>
              <a:buChar char="n"/>
            </a:pPr>
            <a:r>
              <a:rPr lang="en-US" dirty="0" smtClean="0"/>
              <a:t>two methods</a:t>
            </a:r>
          </a:p>
          <a:p>
            <a:pPr marL="628650" lvl="2">
              <a:buClr>
                <a:srgbClr val="00FF00"/>
              </a:buClr>
              <a:buSzPct val="100000"/>
              <a:buFont typeface="Marlett" pitchFamily="2" charset="2"/>
              <a:buChar char="5"/>
            </a:pPr>
            <a:r>
              <a:rPr lang="en-US" dirty="0" smtClean="0"/>
              <a:t>random placement</a:t>
            </a:r>
          </a:p>
          <a:p>
            <a:pPr marL="628650" lvl="2">
              <a:buClr>
                <a:srgbClr val="00FF00"/>
              </a:buClr>
              <a:buSzPct val="100000"/>
              <a:buFont typeface="Marlett" pitchFamily="2" charset="2"/>
              <a:buChar char="5"/>
            </a:pPr>
            <a:r>
              <a:rPr lang="en-US" dirty="0" smtClean="0"/>
              <a:t>first time a satellite data set is required, that data</a:t>
            </a:r>
            <a:br>
              <a:rPr lang="en-US" dirty="0" smtClean="0"/>
            </a:br>
            <a:r>
              <a:rPr lang="en-US" dirty="0" smtClean="0"/>
              <a:t> set and the task that requires it are mapped</a:t>
            </a:r>
          </a:p>
          <a:p>
            <a:pPr lvl="2"/>
            <a:r>
              <a:rPr lang="en-US" dirty="0" smtClean="0"/>
              <a:t>task is assigned to the PE that maximizes robustness </a:t>
            </a:r>
          </a:p>
          <a:p>
            <a:pPr lvl="3"/>
            <a:r>
              <a:rPr lang="en-US" dirty="0" smtClean="0"/>
              <a:t>storage location of satellite data set has not been </a:t>
            </a:r>
            <a:br>
              <a:rPr lang="en-US" dirty="0" smtClean="0"/>
            </a:br>
            <a:r>
              <a:rPr lang="en-US" dirty="0" smtClean="0"/>
              <a:t> previously determined </a:t>
            </a:r>
          </a:p>
          <a:p>
            <a:pPr lvl="3"/>
            <a:r>
              <a:rPr lang="en-US" dirty="0" smtClean="0"/>
              <a:t>satellite data set is stored in the HD of this PE's corresponding compute node</a:t>
            </a:r>
          </a:p>
        </p:txBody>
      </p:sp>
      <p:sp>
        <p:nvSpPr>
          <p:cNvPr id="4" name="Slide Number Placeholder 3"/>
          <p:cNvSpPr>
            <a:spLocks noGrp="1"/>
          </p:cNvSpPr>
          <p:nvPr>
            <p:ph type="sldNum" sz="quarter" idx="10"/>
          </p:nvPr>
        </p:nvSpPr>
        <p:spPr/>
        <p:txBody>
          <a:bodyPr/>
          <a:lstStyle/>
          <a:p>
            <a:fld id="{845A7539-6E7B-4BBD-A1DB-56072BF6878F}" type="slidenum">
              <a:rPr lang="ko-KR" altLang="en-US" smtClean="0"/>
              <a:pPr/>
              <a:t>22</a:t>
            </a:fld>
            <a:endParaRPr lang="en-US" altLang="ko-K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Slide Number Placeholder 3"/>
          <p:cNvSpPr>
            <a:spLocks noGrp="1"/>
          </p:cNvSpPr>
          <p:nvPr>
            <p:ph type="sldNum" sz="quarter" idx="10"/>
          </p:nvPr>
        </p:nvSpPr>
        <p:spPr/>
        <p:txBody>
          <a:bodyPr/>
          <a:lstStyle/>
          <a:p>
            <a:fld id="{845A7539-6E7B-4BBD-A1DB-56072BF6878F}" type="slidenum">
              <a:rPr lang="ko-KR" altLang="en-US" smtClean="0"/>
              <a:pPr/>
              <a:t>23</a:t>
            </a:fld>
            <a:endParaRPr lang="en-US" altLang="ko-KR"/>
          </a:p>
        </p:txBody>
      </p:sp>
      <p:graphicFrame>
        <p:nvGraphicFramePr>
          <p:cNvPr id="5" name="Chart 4"/>
          <p:cNvGraphicFramePr>
            <a:graphicFrameLocks noGrp="1"/>
          </p:cNvGraphicFramePr>
          <p:nvPr/>
        </p:nvGraphicFramePr>
        <p:xfrm>
          <a:off x="907823" y="731838"/>
          <a:ext cx="6521677" cy="330676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41300" y="3810000"/>
            <a:ext cx="8839200" cy="2854628"/>
          </a:xfrm>
          <a:prstGeom prst="rect">
            <a:avLst/>
          </a:prstGeom>
        </p:spPr>
        <p:txBody>
          <a:bodyPr wrap="square">
            <a:spAutoFit/>
          </a:bodyPr>
          <a:lstStyle/>
          <a:p>
            <a:pPr>
              <a:spcBef>
                <a:spcPts val="300"/>
              </a:spcBef>
              <a:buNone/>
            </a:pPr>
            <a:r>
              <a:rPr lang="en-US" sz="1800" b="1" dirty="0" smtClean="0"/>
              <a:t>DATCP 1: Max parallel with satellite mapping</a:t>
            </a:r>
          </a:p>
          <a:p>
            <a:pPr>
              <a:spcBef>
                <a:spcPts val="300"/>
              </a:spcBef>
              <a:buNone/>
            </a:pPr>
            <a:r>
              <a:rPr lang="en-US" sz="1800" b="1" dirty="0" smtClean="0"/>
              <a:t>DATCP 2: Max parallel with random satellite mapping</a:t>
            </a:r>
          </a:p>
          <a:p>
            <a:pPr>
              <a:spcBef>
                <a:spcPts val="300"/>
              </a:spcBef>
              <a:buNone/>
            </a:pPr>
            <a:r>
              <a:rPr lang="en-US" sz="1800" b="1" dirty="0" smtClean="0"/>
              <a:t>DATCP 3: no parallelism with random satellite mapping</a:t>
            </a:r>
          </a:p>
          <a:p>
            <a:pPr>
              <a:spcBef>
                <a:spcPts val="300"/>
              </a:spcBef>
              <a:buNone/>
            </a:pPr>
            <a:r>
              <a:rPr lang="en-US" sz="1800" b="1" dirty="0" smtClean="0"/>
              <a:t>HRD 1: satellite data (SD) placement based on first task placement </a:t>
            </a:r>
            <a:br>
              <a:rPr lang="en-US" sz="1800" b="1" dirty="0" smtClean="0"/>
            </a:br>
            <a:r>
              <a:rPr lang="en-US" sz="1800" b="1" dirty="0" smtClean="0"/>
              <a:t>                    with duplication </a:t>
            </a:r>
          </a:p>
          <a:p>
            <a:pPr>
              <a:spcBef>
                <a:spcPts val="300"/>
              </a:spcBef>
              <a:buNone/>
            </a:pPr>
            <a:r>
              <a:rPr lang="en-US" sz="1800" b="1" dirty="0" smtClean="0"/>
              <a:t>HRD 2: SD placement based on first task placement with no duplication </a:t>
            </a:r>
          </a:p>
          <a:p>
            <a:pPr>
              <a:spcBef>
                <a:spcPts val="300"/>
              </a:spcBef>
              <a:buNone/>
            </a:pPr>
            <a:r>
              <a:rPr lang="en-US" sz="1800" b="1" dirty="0" smtClean="0"/>
              <a:t>HRD 3: SD placement based on reference count with no duplication </a:t>
            </a:r>
          </a:p>
          <a:p>
            <a:pPr>
              <a:spcBef>
                <a:spcPts val="300"/>
              </a:spcBef>
              <a:buNone/>
            </a:pPr>
            <a:r>
              <a:rPr lang="en-US" sz="1800" b="1" dirty="0" smtClean="0"/>
              <a:t>HRD 4: random SD placement with duplication</a:t>
            </a:r>
          </a:p>
          <a:p>
            <a:pPr>
              <a:spcBef>
                <a:spcPts val="300"/>
              </a:spcBef>
              <a:buNone/>
            </a:pPr>
            <a:r>
              <a:rPr lang="en-US" sz="1800" b="1" smtClean="0"/>
              <a:t>HRD </a:t>
            </a:r>
            <a:r>
              <a:rPr lang="en-US" sz="1800" b="1" dirty="0" smtClean="0"/>
              <a:t>5: random SD placement and no duplication</a:t>
            </a:r>
            <a:endParaRPr lang="en-US" sz="1800" dirty="0"/>
          </a:p>
        </p:txBody>
      </p:sp>
      <p:sp>
        <p:nvSpPr>
          <p:cNvPr id="7" name="Rectangle 6"/>
          <p:cNvSpPr/>
          <p:nvPr/>
        </p:nvSpPr>
        <p:spPr bwMode="auto">
          <a:xfrm>
            <a:off x="2146300" y="731838"/>
            <a:ext cx="1701800" cy="255746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2400" b="0" i="0" u="none" strike="noStrike" cap="none" normalizeH="0" baseline="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Plot of Makespan vs. Robustness</a:t>
            </a:r>
            <a:endParaRPr lang="en-US" dirty="0"/>
          </a:p>
        </p:txBody>
      </p:sp>
      <p:sp>
        <p:nvSpPr>
          <p:cNvPr id="4" name="Slide Number Placeholder 3"/>
          <p:cNvSpPr>
            <a:spLocks noGrp="1"/>
          </p:cNvSpPr>
          <p:nvPr>
            <p:ph type="sldNum" sz="quarter" idx="10"/>
          </p:nvPr>
        </p:nvSpPr>
        <p:spPr/>
        <p:txBody>
          <a:bodyPr/>
          <a:lstStyle/>
          <a:p>
            <a:fld id="{22B7BEF2-55D6-4BCF-8588-7C39B66E4766}" type="slidenum">
              <a:rPr lang="ko-KR" altLang="en-US" smtClean="0"/>
              <a:pPr/>
              <a:t>24</a:t>
            </a:fld>
            <a:endParaRPr lang="en-US" altLang="ko-KR"/>
          </a:p>
        </p:txBody>
      </p:sp>
      <p:graphicFrame>
        <p:nvGraphicFramePr>
          <p:cNvPr id="7" name="Chart 6"/>
          <p:cNvGraphicFramePr>
            <a:graphicFrameLocks noGrp="1"/>
          </p:cNvGraphicFramePr>
          <p:nvPr/>
        </p:nvGraphicFramePr>
        <p:xfrm>
          <a:off x="234723" y="669492"/>
          <a:ext cx="8394927" cy="59061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 Placeholder 2"/>
          <p:cNvSpPr>
            <a:spLocks noGrp="1"/>
          </p:cNvSpPr>
          <p:nvPr>
            <p:ph type="body" sz="half" idx="1"/>
          </p:nvPr>
        </p:nvSpPr>
        <p:spPr>
          <a:xfrm>
            <a:off x="-63500" y="733425"/>
            <a:ext cx="8839200" cy="6162675"/>
          </a:xfrm>
        </p:spPr>
        <p:txBody>
          <a:bodyPr/>
          <a:lstStyle/>
          <a:p>
            <a:r>
              <a:rPr lang="en-US" dirty="0" smtClean="0"/>
              <a:t>derived a metric to measure the robustness</a:t>
            </a:r>
          </a:p>
          <a:p>
            <a:r>
              <a:rPr lang="en-US" dirty="0" smtClean="0"/>
              <a:t>interdependency of tasks within applications complicate </a:t>
            </a:r>
            <a:br>
              <a:rPr lang="en-US" dirty="0" smtClean="0"/>
            </a:br>
            <a:r>
              <a:rPr lang="en-US" dirty="0" smtClean="0"/>
              <a:t>the derivation of a robustness metric</a:t>
            </a:r>
          </a:p>
          <a:p>
            <a:r>
              <a:rPr lang="en-US" dirty="0" smtClean="0"/>
              <a:t>DATCP has highest average robustness values</a:t>
            </a:r>
          </a:p>
          <a:p>
            <a:pPr lvl="1"/>
            <a:r>
              <a:rPr lang="en-US" dirty="0" smtClean="0"/>
              <a:t>initial ordering created by DATCP is much better </a:t>
            </a:r>
            <a:br>
              <a:rPr lang="en-US" dirty="0" smtClean="0"/>
            </a:br>
            <a:r>
              <a:rPr lang="en-US" dirty="0" smtClean="0"/>
              <a:t>than the order created by HRD</a:t>
            </a:r>
          </a:p>
          <a:p>
            <a:pPr lvl="1"/>
            <a:r>
              <a:rPr lang="en-US" dirty="0" smtClean="0"/>
              <a:t>if DATCP order is used in HRD then the results</a:t>
            </a:r>
            <a:br>
              <a:rPr lang="en-US" dirty="0" smtClean="0"/>
            </a:br>
            <a:r>
              <a:rPr lang="en-US" dirty="0" smtClean="0"/>
              <a:t> of HRD are significantly improved</a:t>
            </a:r>
          </a:p>
          <a:p>
            <a:r>
              <a:rPr lang="en-US" dirty="0" smtClean="0"/>
              <a:t>satellite data placement did not have any apparent</a:t>
            </a:r>
            <a:br>
              <a:rPr lang="en-US" dirty="0" smtClean="0"/>
            </a:br>
            <a:r>
              <a:rPr lang="en-US" dirty="0" smtClean="0"/>
              <a:t> effect on robustness</a:t>
            </a:r>
          </a:p>
        </p:txBody>
      </p:sp>
      <p:sp>
        <p:nvSpPr>
          <p:cNvPr id="6" name="Slide Number Placeholder 5"/>
          <p:cNvSpPr>
            <a:spLocks noGrp="1"/>
          </p:cNvSpPr>
          <p:nvPr>
            <p:ph type="sldNum" sz="quarter" idx="10"/>
          </p:nvPr>
        </p:nvSpPr>
        <p:spPr/>
        <p:txBody>
          <a:bodyPr/>
          <a:lstStyle/>
          <a:p>
            <a:fld id="{C2BAFA86-D61F-4196-8403-E63D4FAA3893}" type="slidenum">
              <a:rPr lang="ko-KR" altLang="en-US" smtClean="0"/>
              <a:pPr/>
              <a:t>25</a:t>
            </a:fld>
            <a:endParaRPr lang="en-US" altLang="ko-K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3" y="3044825"/>
            <a:ext cx="7772400" cy="1362075"/>
          </a:xfrm>
        </p:spPr>
        <p:txBody>
          <a:bodyPr/>
          <a:lstStyle/>
          <a:p>
            <a:pPr algn="ctr"/>
            <a:r>
              <a:rPr lang="en-US" dirty="0" smtClean="0"/>
              <a:t>Questions?</a:t>
            </a:r>
            <a:endParaRPr lang="en-US" dirty="0"/>
          </a:p>
        </p:txBody>
      </p:sp>
      <p:sp>
        <p:nvSpPr>
          <p:cNvPr id="6" name="Slide Number Placeholder 5"/>
          <p:cNvSpPr>
            <a:spLocks noGrp="1"/>
          </p:cNvSpPr>
          <p:nvPr>
            <p:ph type="sldNum" sz="quarter" idx="10"/>
          </p:nvPr>
        </p:nvSpPr>
        <p:spPr/>
        <p:txBody>
          <a:bodyPr/>
          <a:lstStyle/>
          <a:p>
            <a:fld id="{C2BAFA86-D61F-4196-8403-E63D4FAA3893}" type="slidenum">
              <a:rPr lang="ko-KR" altLang="en-US" smtClean="0"/>
              <a:pPr/>
              <a:t>26</a:t>
            </a:fld>
            <a:endParaRPr lang="en-US" altLang="ko-K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Text Placeholder 2"/>
          <p:cNvSpPr>
            <a:spLocks noGrp="1"/>
          </p:cNvSpPr>
          <p:nvPr>
            <p:ph type="body" sz="half" idx="1"/>
          </p:nvPr>
        </p:nvSpPr>
        <p:spPr>
          <a:xfrm>
            <a:off x="304800" y="771525"/>
            <a:ext cx="8839200" cy="5705475"/>
          </a:xfrm>
        </p:spPr>
        <p:txBody>
          <a:bodyPr/>
          <a:lstStyle/>
          <a:p>
            <a:r>
              <a:rPr lang="en-US" dirty="0" smtClean="0"/>
              <a:t>include other heuristics</a:t>
            </a:r>
          </a:p>
          <a:p>
            <a:r>
              <a:rPr lang="en-US" dirty="0" smtClean="0"/>
              <a:t>realistic data </a:t>
            </a:r>
          </a:p>
          <a:p>
            <a:pPr lvl="1"/>
            <a:r>
              <a:rPr lang="en-US" dirty="0" smtClean="0"/>
              <a:t>instead of using the coefficient of variation based method to generate the ETC values for the simulations</a:t>
            </a:r>
          </a:p>
          <a:p>
            <a:r>
              <a:rPr lang="en-US" dirty="0" smtClean="0"/>
              <a:t>robustness metric could be improved so that it may be calculated directly</a:t>
            </a:r>
          </a:p>
          <a:p>
            <a:pPr lvl="1"/>
            <a:r>
              <a:rPr lang="en-US" dirty="0" smtClean="0"/>
              <a:t> instead of using the search procedure</a:t>
            </a:r>
            <a:endParaRPr lang="en-US" dirty="0"/>
          </a:p>
        </p:txBody>
      </p:sp>
      <p:sp>
        <p:nvSpPr>
          <p:cNvPr id="6" name="Slide Number Placeholder 5"/>
          <p:cNvSpPr>
            <a:spLocks noGrp="1"/>
          </p:cNvSpPr>
          <p:nvPr>
            <p:ph type="sldNum" sz="quarter" idx="10"/>
          </p:nvPr>
        </p:nvSpPr>
        <p:spPr/>
        <p:txBody>
          <a:bodyPr/>
          <a:lstStyle/>
          <a:p>
            <a:fld id="{C2BAFA86-D61F-4196-8403-E63D4FAA3893}" type="slidenum">
              <a:rPr lang="ko-KR" altLang="en-US" smtClean="0"/>
              <a:pPr/>
              <a:t>27</a:t>
            </a:fld>
            <a:endParaRPr lang="en-US" altLang="ko-K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smtClean="0"/>
              <a:t>Problem Statement</a:t>
            </a:r>
          </a:p>
        </p:txBody>
      </p:sp>
      <p:sp>
        <p:nvSpPr>
          <p:cNvPr id="18434" name="Content Placeholder 2"/>
          <p:cNvSpPr>
            <a:spLocks noGrp="1"/>
          </p:cNvSpPr>
          <p:nvPr>
            <p:ph idx="1"/>
          </p:nvPr>
        </p:nvSpPr>
        <p:spPr>
          <a:xfrm>
            <a:off x="304800" y="771525"/>
            <a:ext cx="8839200" cy="6086475"/>
          </a:xfrm>
        </p:spPr>
        <p:txBody>
          <a:bodyPr/>
          <a:lstStyle/>
          <a:p>
            <a:r>
              <a:rPr lang="en-US" dirty="0" smtClean="0">
                <a:cs typeface="Arial" charset="0"/>
              </a:rPr>
              <a:t>multiple applications (for this presentation consider one)</a:t>
            </a:r>
          </a:p>
          <a:p>
            <a:r>
              <a:rPr lang="en-US" dirty="0" smtClean="0">
                <a:cs typeface="Arial" charset="0"/>
              </a:rPr>
              <a:t>each </a:t>
            </a:r>
            <a:r>
              <a:rPr lang="en-US" dirty="0" smtClean="0">
                <a:solidFill>
                  <a:srgbClr val="FF0000"/>
                </a:solidFill>
                <a:cs typeface="Arial" charset="0"/>
              </a:rPr>
              <a:t>application</a:t>
            </a:r>
            <a:r>
              <a:rPr lang="en-US" dirty="0" smtClean="0">
                <a:cs typeface="Arial" charset="0"/>
              </a:rPr>
              <a:t> is a DAG of tasks</a:t>
            </a:r>
          </a:p>
          <a:p>
            <a:r>
              <a:rPr lang="en-US" dirty="0" smtClean="0">
                <a:cs typeface="Arial" charset="0"/>
              </a:rPr>
              <a:t>a set of applications must </a:t>
            </a:r>
            <a:br>
              <a:rPr lang="en-US" dirty="0" smtClean="0">
                <a:cs typeface="Arial" charset="0"/>
              </a:rPr>
            </a:br>
            <a:r>
              <a:rPr lang="en-US" dirty="0" smtClean="0">
                <a:cs typeface="Arial" charset="0"/>
              </a:rPr>
              <a:t>complete before a deadline </a:t>
            </a:r>
            <a:r>
              <a:rPr lang="en-US" dirty="0" smtClean="0">
                <a:solidFill>
                  <a:srgbClr val="7030A0"/>
                </a:solidFill>
              </a:rPr>
              <a:t>Δ</a:t>
            </a:r>
            <a:endParaRPr lang="en-US" dirty="0" smtClean="0">
              <a:solidFill>
                <a:srgbClr val="7030A0"/>
              </a:solidFill>
              <a:cs typeface="Arial" charset="0"/>
            </a:endParaRPr>
          </a:p>
          <a:p>
            <a:r>
              <a:rPr lang="en-US" dirty="0" smtClean="0">
                <a:cs typeface="Arial" charset="0"/>
              </a:rPr>
              <a:t>completion time of an application </a:t>
            </a:r>
            <a:br>
              <a:rPr lang="en-US" dirty="0" smtClean="0">
                <a:cs typeface="Arial" charset="0"/>
              </a:rPr>
            </a:br>
            <a:r>
              <a:rPr lang="en-US" dirty="0" smtClean="0">
                <a:cs typeface="Arial" charset="0"/>
              </a:rPr>
              <a:t>must be robust against uncertainties in </a:t>
            </a:r>
            <a:br>
              <a:rPr lang="en-US" dirty="0" smtClean="0">
                <a:cs typeface="Arial" charset="0"/>
              </a:rPr>
            </a:br>
            <a:r>
              <a:rPr lang="en-US" dirty="0" smtClean="0">
                <a:cs typeface="Arial" charset="0"/>
              </a:rPr>
              <a:t>the estimated execution time of its tasks</a:t>
            </a:r>
          </a:p>
          <a:p>
            <a:pPr lvl="1"/>
            <a:r>
              <a:rPr lang="en-US" dirty="0" smtClean="0">
                <a:cs typeface="Arial" charset="0"/>
              </a:rPr>
              <a:t>actual time is data dependent</a:t>
            </a:r>
          </a:p>
          <a:p>
            <a:r>
              <a:rPr lang="en-US" b="1" u="sng" dirty="0" smtClean="0">
                <a:solidFill>
                  <a:srgbClr val="0033CC"/>
                </a:solidFill>
                <a:cs typeface="Arial" charset="0"/>
              </a:rPr>
              <a:t>goal:</a:t>
            </a:r>
            <a:r>
              <a:rPr lang="en-US" dirty="0" smtClean="0">
                <a:solidFill>
                  <a:srgbClr val="0033CC"/>
                </a:solidFill>
                <a:cs typeface="Arial" charset="0"/>
              </a:rPr>
              <a:t> </a:t>
            </a:r>
            <a:r>
              <a:rPr lang="en-US" dirty="0" smtClean="0">
                <a:cs typeface="Arial" charset="0"/>
              </a:rPr>
              <a:t>robust resource allocation of data </a:t>
            </a:r>
            <a:br>
              <a:rPr lang="en-US" dirty="0" smtClean="0">
                <a:cs typeface="Arial" charset="0"/>
              </a:rPr>
            </a:br>
            <a:r>
              <a:rPr lang="en-US" dirty="0" smtClean="0">
                <a:cs typeface="Arial" charset="0"/>
              </a:rPr>
              <a:t>and tasks to heterogeneous multi-core </a:t>
            </a:r>
            <a:br>
              <a:rPr lang="en-US" dirty="0" smtClean="0">
                <a:cs typeface="Arial" charset="0"/>
              </a:rPr>
            </a:br>
            <a:r>
              <a:rPr lang="en-US" dirty="0" smtClean="0">
                <a:cs typeface="Arial" charset="0"/>
              </a:rPr>
              <a:t>system to meet </a:t>
            </a:r>
            <a:r>
              <a:rPr lang="en-US" dirty="0" smtClean="0">
                <a:cs typeface="Arial" charset="0"/>
              </a:rPr>
              <a:t>deadline</a:t>
            </a:r>
            <a:r>
              <a:rPr lang="en-US" dirty="0" smtClean="0">
                <a:solidFill>
                  <a:srgbClr val="7030A0"/>
                </a:solidFill>
              </a:rPr>
              <a:t> </a:t>
            </a:r>
            <a:r>
              <a:rPr lang="en-US" dirty="0" smtClean="0">
                <a:solidFill>
                  <a:srgbClr val="7030A0"/>
                </a:solidFill>
              </a:rPr>
              <a:t>Δ </a:t>
            </a:r>
            <a:r>
              <a:rPr lang="en-US" dirty="0" smtClean="0">
                <a:cs typeface="Arial" charset="0"/>
              </a:rPr>
              <a:t>for</a:t>
            </a:r>
            <a:r>
              <a:rPr lang="en-US" dirty="0" smtClean="0">
                <a:solidFill>
                  <a:srgbClr val="7030A0"/>
                </a:solidFill>
              </a:rPr>
              <a:t/>
            </a:r>
            <a:br>
              <a:rPr lang="en-US" dirty="0" smtClean="0">
                <a:solidFill>
                  <a:srgbClr val="7030A0"/>
                </a:solidFill>
              </a:rPr>
            </a:br>
            <a:r>
              <a:rPr lang="en-US" dirty="0" smtClean="0">
                <a:cs typeface="Arial" charset="0"/>
              </a:rPr>
              <a:t>applications</a:t>
            </a:r>
          </a:p>
          <a:p>
            <a:pPr lvl="1"/>
            <a:endParaRPr lang="en-US" dirty="0" smtClean="0">
              <a:cs typeface="Arial" charset="0"/>
            </a:endParaRPr>
          </a:p>
        </p:txBody>
      </p:sp>
      <p:sp>
        <p:nvSpPr>
          <p:cNvPr id="4" name="Slide Number Placeholder 3"/>
          <p:cNvSpPr>
            <a:spLocks noGrp="1"/>
          </p:cNvSpPr>
          <p:nvPr>
            <p:ph type="sldNum" sz="quarter" idx="10"/>
          </p:nvPr>
        </p:nvSpPr>
        <p:spPr/>
        <p:txBody>
          <a:bodyPr/>
          <a:lstStyle/>
          <a:p>
            <a:pPr>
              <a:defRPr/>
            </a:pPr>
            <a:fld id="{57ED56A7-23FA-4112-93E1-42D75AC5E28D}" type="slidenum">
              <a:rPr lang="en-US" smtClean="0"/>
              <a:pPr>
                <a:defRPr/>
              </a:pPr>
              <a:t>3</a:t>
            </a:fld>
            <a:endParaRPr lang="en-US"/>
          </a:p>
        </p:txBody>
      </p:sp>
      <p:grpSp>
        <p:nvGrpSpPr>
          <p:cNvPr id="59" name="Group 58"/>
          <p:cNvGrpSpPr/>
          <p:nvPr/>
        </p:nvGrpSpPr>
        <p:grpSpPr>
          <a:xfrm>
            <a:off x="6324897" y="1648180"/>
            <a:ext cx="2514600" cy="3942637"/>
            <a:chOff x="9105900" y="627937"/>
            <a:chExt cx="3916680" cy="5867400"/>
          </a:xfrm>
        </p:grpSpPr>
        <p:sp>
          <p:nvSpPr>
            <p:cNvPr id="15" name="Oval 14"/>
            <p:cNvSpPr/>
            <p:nvPr/>
          </p:nvSpPr>
          <p:spPr>
            <a:xfrm>
              <a:off x="11925300" y="2044463"/>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US" sz="2400" dirty="0" smtClean="0">
                  <a:solidFill>
                    <a:schemeClr val="tx1"/>
                  </a:solidFill>
                  <a:latin typeface="Arial" pitchFamily="34" charset="0"/>
                  <a:cs typeface="Arial" pitchFamily="34" charset="0"/>
                </a:rPr>
                <a:t>t</a:t>
              </a:r>
              <a:r>
                <a:rPr lang="el-GR" sz="2400" dirty="0" smtClean="0"/>
                <a:t> </a:t>
              </a:r>
              <a:r>
                <a:rPr lang="en-US" sz="2400" baseline="-25000" dirty="0" smtClean="0">
                  <a:solidFill>
                    <a:schemeClr val="tx1"/>
                  </a:solidFill>
                  <a:latin typeface="Arial" pitchFamily="34" charset="0"/>
                  <a:cs typeface="Arial" pitchFamily="34" charset="0"/>
                </a:rPr>
                <a:t>4,</a:t>
              </a:r>
              <a:r>
                <a:rPr lang="el-GR" sz="2400" baseline="-25000" dirty="0" smtClean="0">
                  <a:solidFill>
                    <a:schemeClr val="tx1"/>
                  </a:solidFill>
                </a:rPr>
                <a:t>α</a:t>
              </a:r>
              <a:endParaRPr lang="en-US" sz="2400" baseline="-25000" dirty="0" smtClean="0">
                <a:solidFill>
                  <a:schemeClr val="tx1"/>
                </a:solidFill>
                <a:latin typeface="Arial" pitchFamily="34" charset="0"/>
                <a:cs typeface="Arial" pitchFamily="34" charset="0"/>
              </a:endParaRPr>
            </a:p>
          </p:txBody>
        </p:sp>
        <p:sp>
          <p:nvSpPr>
            <p:cNvPr id="12" name="Oval 11"/>
            <p:cNvSpPr/>
            <p:nvPr/>
          </p:nvSpPr>
          <p:spPr>
            <a:xfrm>
              <a:off x="10507980" y="627937"/>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US" sz="2400" dirty="0" smtClean="0">
                  <a:solidFill>
                    <a:schemeClr val="tx1"/>
                  </a:solidFill>
                  <a:latin typeface="Arial" pitchFamily="34" charset="0"/>
                  <a:cs typeface="Arial" pitchFamily="34" charset="0"/>
                </a:rPr>
                <a:t>t</a:t>
              </a:r>
              <a:r>
                <a:rPr lang="en-US" sz="2400" baseline="-25000" dirty="0" smtClean="0">
                  <a:solidFill>
                    <a:schemeClr val="tx1"/>
                  </a:solidFill>
                  <a:latin typeface="Arial" pitchFamily="34" charset="0"/>
                  <a:cs typeface="Arial" pitchFamily="34" charset="0"/>
                </a:rPr>
                <a:t>1,</a:t>
              </a:r>
              <a:r>
                <a:rPr lang="el-GR" sz="2400" baseline="-25000" dirty="0" smtClean="0">
                  <a:solidFill>
                    <a:schemeClr val="tx1"/>
                  </a:solidFill>
                </a:rPr>
                <a:t>α</a:t>
              </a:r>
              <a:endParaRPr lang="en-US" sz="2400" baseline="-25000" dirty="0" smtClean="0">
                <a:solidFill>
                  <a:schemeClr val="tx1"/>
                </a:solidFill>
                <a:latin typeface="Arial" pitchFamily="34" charset="0"/>
                <a:cs typeface="Arial" pitchFamily="34" charset="0"/>
              </a:endParaRPr>
            </a:p>
          </p:txBody>
        </p:sp>
        <p:sp>
          <p:nvSpPr>
            <p:cNvPr id="13" name="Oval 12"/>
            <p:cNvSpPr/>
            <p:nvPr/>
          </p:nvSpPr>
          <p:spPr>
            <a:xfrm>
              <a:off x="9105900" y="2044463"/>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US" sz="2400" dirty="0" smtClean="0">
                  <a:solidFill>
                    <a:schemeClr val="tx1"/>
                  </a:solidFill>
                  <a:latin typeface="Arial" pitchFamily="34" charset="0"/>
                  <a:cs typeface="Arial" pitchFamily="34" charset="0"/>
                </a:rPr>
                <a:t>t</a:t>
              </a:r>
              <a:r>
                <a:rPr lang="el-GR" sz="2400" dirty="0" smtClean="0"/>
                <a:t> </a:t>
              </a:r>
              <a:r>
                <a:rPr lang="en-US" sz="2400" baseline="-25000" dirty="0" smtClean="0">
                  <a:solidFill>
                    <a:schemeClr val="tx1"/>
                  </a:solidFill>
                  <a:latin typeface="Arial" pitchFamily="34" charset="0"/>
                  <a:cs typeface="Arial" pitchFamily="34" charset="0"/>
                </a:rPr>
                <a:t>2,</a:t>
              </a:r>
              <a:r>
                <a:rPr lang="el-GR" sz="2400" baseline="-25000" dirty="0" smtClean="0">
                  <a:solidFill>
                    <a:schemeClr val="tx1"/>
                  </a:solidFill>
                </a:rPr>
                <a:t>α</a:t>
              </a:r>
              <a:endParaRPr lang="en-US" sz="2400" baseline="-25000" dirty="0" smtClean="0">
                <a:solidFill>
                  <a:schemeClr val="tx1"/>
                </a:solidFill>
                <a:latin typeface="Arial" pitchFamily="34" charset="0"/>
                <a:cs typeface="Arial" pitchFamily="34" charset="0"/>
              </a:endParaRPr>
            </a:p>
          </p:txBody>
        </p:sp>
        <p:sp>
          <p:nvSpPr>
            <p:cNvPr id="14" name="Oval 13"/>
            <p:cNvSpPr/>
            <p:nvPr/>
          </p:nvSpPr>
          <p:spPr>
            <a:xfrm>
              <a:off x="10507980" y="2044463"/>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400" dirty="0" smtClean="0">
                <a:solidFill>
                  <a:schemeClr val="tx1"/>
                </a:solidFill>
                <a:latin typeface="Arial" pitchFamily="34" charset="0"/>
                <a:cs typeface="Arial" pitchFamily="34" charset="0"/>
              </a:endParaRPr>
            </a:p>
            <a:p>
              <a:pPr algn="ctr"/>
              <a:r>
                <a:rPr lang="en-US" sz="2400" dirty="0" smtClean="0">
                  <a:solidFill>
                    <a:schemeClr val="tx1"/>
                  </a:solidFill>
                  <a:latin typeface="Arial" pitchFamily="34" charset="0"/>
                  <a:cs typeface="Arial" pitchFamily="34" charset="0"/>
                </a:rPr>
                <a:t>t</a:t>
              </a:r>
              <a:r>
                <a:rPr lang="en-US" sz="2400" baseline="-25000" dirty="0" smtClean="0">
                  <a:solidFill>
                    <a:schemeClr val="tx1"/>
                  </a:solidFill>
                  <a:latin typeface="Arial" pitchFamily="34" charset="0"/>
                  <a:cs typeface="Arial" pitchFamily="34" charset="0"/>
                </a:rPr>
                <a:t>3</a:t>
              </a:r>
              <a:r>
                <a:rPr lang="en-US" sz="2400" baseline="-25000" dirty="0" smtClean="0">
                  <a:solidFill>
                    <a:schemeClr val="tx1"/>
                  </a:solidFill>
                </a:rPr>
                <a:t>,</a:t>
              </a:r>
              <a:r>
                <a:rPr lang="el-GR" sz="2400" baseline="-25000" dirty="0" smtClean="0">
                  <a:solidFill>
                    <a:schemeClr val="tx1"/>
                  </a:solidFill>
                </a:rPr>
                <a:t>α</a:t>
              </a:r>
              <a:endParaRPr lang="en-US" sz="2400" baseline="-25000" dirty="0" smtClean="0">
                <a:solidFill>
                  <a:schemeClr val="tx1"/>
                </a:solidFill>
                <a:latin typeface="Arial" pitchFamily="34" charset="0"/>
                <a:cs typeface="Arial" pitchFamily="34" charset="0"/>
              </a:endParaRPr>
            </a:p>
            <a:p>
              <a:pPr algn="ctr"/>
              <a:endParaRPr lang="en-US" sz="2400" dirty="0" smtClean="0">
                <a:solidFill>
                  <a:schemeClr val="tx1"/>
                </a:solidFill>
                <a:latin typeface="Arial" pitchFamily="34" charset="0"/>
                <a:cs typeface="Arial" pitchFamily="34" charset="0"/>
              </a:endParaRPr>
            </a:p>
          </p:txBody>
        </p:sp>
        <p:cxnSp>
          <p:nvCxnSpPr>
            <p:cNvPr id="16" name="Straight Arrow Connector 15"/>
            <p:cNvCxnSpPr>
              <a:stCxn id="12" idx="2"/>
              <a:endCxn id="13" idx="0"/>
            </p:cNvCxnSpPr>
            <p:nvPr/>
          </p:nvCxnSpPr>
          <p:spPr>
            <a:xfrm rot="10800000" flipV="1">
              <a:off x="9654540" y="1176577"/>
              <a:ext cx="853440" cy="8678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4"/>
              <a:endCxn id="14" idx="0"/>
            </p:cNvCxnSpPr>
            <p:nvPr/>
          </p:nvCxnSpPr>
          <p:spPr>
            <a:xfrm rot="5400000">
              <a:off x="10896997" y="1884840"/>
              <a:ext cx="319246" cy="1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6"/>
              <a:endCxn id="15" idx="0"/>
            </p:cNvCxnSpPr>
            <p:nvPr/>
          </p:nvCxnSpPr>
          <p:spPr>
            <a:xfrm>
              <a:off x="11605260" y="1176577"/>
              <a:ext cx="868680" cy="8678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9669780" y="3752137"/>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buNone/>
              </a:pPr>
              <a:endParaRPr lang="en-US" sz="2400" dirty="0" smtClean="0">
                <a:solidFill>
                  <a:schemeClr val="tx1"/>
                </a:solidFill>
                <a:cs typeface="Arial" pitchFamily="34" charset="0"/>
              </a:endParaRPr>
            </a:p>
            <a:p>
              <a:pPr algn="ctr">
                <a:buNone/>
              </a:pPr>
              <a:r>
                <a:rPr lang="en-US" sz="2400" dirty="0" smtClean="0">
                  <a:solidFill>
                    <a:schemeClr val="tx1"/>
                  </a:solidFill>
                  <a:cs typeface="Arial" pitchFamily="34" charset="0"/>
                </a:rPr>
                <a:t>t</a:t>
              </a:r>
              <a:r>
                <a:rPr lang="el-GR" sz="2400" dirty="0" smtClean="0"/>
                <a:t> </a:t>
              </a:r>
              <a:r>
                <a:rPr lang="en-US" sz="2400" baseline="-25000" dirty="0" smtClean="0">
                  <a:solidFill>
                    <a:schemeClr val="tx1"/>
                  </a:solidFill>
                  <a:cs typeface="Arial" pitchFamily="34" charset="0"/>
                </a:rPr>
                <a:t>5,</a:t>
              </a:r>
              <a:r>
                <a:rPr lang="el-GR" sz="2400" baseline="-25000" dirty="0" smtClean="0">
                  <a:solidFill>
                    <a:schemeClr val="tx1"/>
                  </a:solidFill>
                </a:rPr>
                <a:t>α</a:t>
              </a:r>
              <a:endParaRPr lang="en-US" sz="2400" baseline="-25000" dirty="0" smtClean="0">
                <a:solidFill>
                  <a:schemeClr val="tx1"/>
                </a:solidFill>
                <a:cs typeface="Arial" pitchFamily="34" charset="0"/>
              </a:endParaRPr>
            </a:p>
            <a:p>
              <a:pPr algn="ctr"/>
              <a:endParaRPr lang="en-US" sz="2400" dirty="0">
                <a:solidFill>
                  <a:schemeClr val="tx1"/>
                </a:solidFill>
                <a:cs typeface="Arial" pitchFamily="34" charset="0"/>
              </a:endParaRPr>
            </a:p>
          </p:txBody>
        </p:sp>
        <p:sp>
          <p:nvSpPr>
            <p:cNvPr id="20" name="Oval 19"/>
            <p:cNvSpPr/>
            <p:nvPr/>
          </p:nvSpPr>
          <p:spPr>
            <a:xfrm>
              <a:off x="11391900" y="3752137"/>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buNone/>
              </a:pPr>
              <a:r>
                <a:rPr lang="en-US" sz="2400" dirty="0" smtClean="0">
                  <a:solidFill>
                    <a:schemeClr val="tx1"/>
                  </a:solidFill>
                  <a:latin typeface="Arial" pitchFamily="34" charset="0"/>
                  <a:cs typeface="Arial" pitchFamily="34" charset="0"/>
                </a:rPr>
                <a:t> t</a:t>
              </a:r>
              <a:r>
                <a:rPr lang="en-US" sz="2400" baseline="-25000" dirty="0" smtClean="0">
                  <a:solidFill>
                    <a:schemeClr val="tx1"/>
                  </a:solidFill>
                  <a:latin typeface="Arial" pitchFamily="34" charset="0"/>
                  <a:cs typeface="Arial" pitchFamily="34" charset="0"/>
                </a:rPr>
                <a:t>6,</a:t>
              </a:r>
              <a:r>
                <a:rPr lang="el-GR" sz="2400" baseline="-25000" dirty="0" smtClean="0">
                  <a:solidFill>
                    <a:schemeClr val="tx1"/>
                  </a:solidFill>
                </a:rPr>
                <a:t>α</a:t>
              </a:r>
              <a:endParaRPr lang="en-US" sz="2400" baseline="-25000" dirty="0" smtClean="0">
                <a:solidFill>
                  <a:schemeClr val="tx1"/>
                </a:solidFill>
                <a:latin typeface="Arial" pitchFamily="34" charset="0"/>
                <a:cs typeface="Arial" pitchFamily="34" charset="0"/>
              </a:endParaRPr>
            </a:p>
          </p:txBody>
        </p:sp>
        <p:cxnSp>
          <p:nvCxnSpPr>
            <p:cNvPr id="21" name="Straight Arrow Connector 20"/>
            <p:cNvCxnSpPr>
              <a:stCxn id="13" idx="4"/>
              <a:endCxn id="19" idx="0"/>
            </p:cNvCxnSpPr>
            <p:nvPr/>
          </p:nvCxnSpPr>
          <p:spPr>
            <a:xfrm rot="16200000" flipH="1">
              <a:off x="9631283" y="3165000"/>
              <a:ext cx="610394" cy="5638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4" idx="4"/>
              <a:endCxn id="19" idx="0"/>
            </p:cNvCxnSpPr>
            <p:nvPr/>
          </p:nvCxnSpPr>
          <p:spPr>
            <a:xfrm rot="5400000">
              <a:off x="10332323" y="3027840"/>
              <a:ext cx="610394"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4" idx="4"/>
              <a:endCxn id="20" idx="0"/>
            </p:cNvCxnSpPr>
            <p:nvPr/>
          </p:nvCxnSpPr>
          <p:spPr>
            <a:xfrm rot="16200000" flipH="1">
              <a:off x="11193383" y="3004980"/>
              <a:ext cx="610394" cy="8839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4"/>
              <a:endCxn id="20" idx="0"/>
            </p:cNvCxnSpPr>
            <p:nvPr/>
          </p:nvCxnSpPr>
          <p:spPr>
            <a:xfrm rot="5400000">
              <a:off x="11902043" y="3180240"/>
              <a:ext cx="610394"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584180" y="5398057"/>
              <a:ext cx="109728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endParaRPr lang="en-US" sz="2400" dirty="0" smtClean="0">
                <a:solidFill>
                  <a:schemeClr val="tx1"/>
                </a:solidFill>
                <a:latin typeface="Arial" pitchFamily="34" charset="0"/>
                <a:cs typeface="Arial" pitchFamily="34" charset="0"/>
              </a:endParaRPr>
            </a:p>
            <a:p>
              <a:pPr algn="ctr">
                <a:buNone/>
              </a:pPr>
              <a:r>
                <a:rPr lang="en-US" sz="2400" dirty="0" smtClean="0">
                  <a:solidFill>
                    <a:schemeClr val="tx1"/>
                  </a:solidFill>
                  <a:latin typeface="Arial" pitchFamily="34" charset="0"/>
                  <a:cs typeface="Arial" pitchFamily="34" charset="0"/>
                </a:rPr>
                <a:t>t</a:t>
              </a:r>
              <a:r>
                <a:rPr lang="el-GR" sz="2400" dirty="0" smtClean="0"/>
                <a:t> </a:t>
              </a:r>
              <a:r>
                <a:rPr lang="en-US" sz="2400" baseline="-25000" dirty="0" smtClean="0">
                  <a:solidFill>
                    <a:schemeClr val="tx1"/>
                  </a:solidFill>
                  <a:latin typeface="Arial" pitchFamily="34" charset="0"/>
                  <a:cs typeface="Arial" pitchFamily="34" charset="0"/>
                </a:rPr>
                <a:t>7,</a:t>
              </a:r>
              <a:r>
                <a:rPr lang="el-GR" sz="2400" baseline="-25000" dirty="0" smtClean="0">
                  <a:solidFill>
                    <a:schemeClr val="tx1"/>
                  </a:solidFill>
                </a:rPr>
                <a:t>α</a:t>
              </a:r>
              <a:endParaRPr lang="en-US" sz="2400" baseline="-25000" dirty="0" smtClean="0">
                <a:solidFill>
                  <a:schemeClr val="tx1"/>
                </a:solidFill>
                <a:latin typeface="Arial" pitchFamily="34" charset="0"/>
                <a:cs typeface="Arial" pitchFamily="34" charset="0"/>
              </a:endParaRPr>
            </a:p>
            <a:p>
              <a:pPr algn="ctr"/>
              <a:endParaRPr lang="en-US" sz="2000" dirty="0" smtClean="0">
                <a:solidFill>
                  <a:schemeClr val="tx1"/>
                </a:solidFill>
                <a:latin typeface="Arial" pitchFamily="34" charset="0"/>
                <a:cs typeface="Arial" pitchFamily="34" charset="0"/>
              </a:endParaRPr>
            </a:p>
          </p:txBody>
        </p:sp>
        <p:cxnSp>
          <p:nvCxnSpPr>
            <p:cNvPr id="26" name="Straight Arrow Connector 25"/>
            <p:cNvCxnSpPr>
              <a:stCxn id="19" idx="4"/>
              <a:endCxn id="25" idx="0"/>
            </p:cNvCxnSpPr>
            <p:nvPr/>
          </p:nvCxnSpPr>
          <p:spPr>
            <a:xfrm rot="16200000" flipH="1">
              <a:off x="10401300" y="4666537"/>
              <a:ext cx="548640" cy="914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4"/>
              <a:endCxn id="25" idx="0"/>
            </p:cNvCxnSpPr>
            <p:nvPr/>
          </p:nvCxnSpPr>
          <p:spPr>
            <a:xfrm rot="5400000">
              <a:off x="11262360" y="4719877"/>
              <a:ext cx="548640" cy="8077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6019800" y="1228725"/>
            <a:ext cx="2819697" cy="461665"/>
          </a:xfrm>
          <a:prstGeom prst="rect">
            <a:avLst/>
          </a:prstGeom>
          <a:noFill/>
        </p:spPr>
        <p:txBody>
          <a:bodyPr wrap="square" rtlCol="0">
            <a:spAutoFit/>
          </a:bodyPr>
          <a:lstStyle/>
          <a:p>
            <a:pPr algn="ctr"/>
            <a:r>
              <a:rPr lang="en-US" sz="2400" b="1" dirty="0" smtClean="0">
                <a:solidFill>
                  <a:srgbClr val="FF0000"/>
                </a:solidFill>
              </a:rPr>
              <a:t>application </a:t>
            </a:r>
            <a:r>
              <a:rPr lang="el-GR" sz="2400" b="1" dirty="0" smtClean="0">
                <a:solidFill>
                  <a:srgbClr val="FF0000"/>
                </a:solidFill>
              </a:rPr>
              <a:t>α</a:t>
            </a:r>
            <a:endParaRPr lang="en-US" sz="2400" b="1" dirty="0">
              <a:solidFill>
                <a:srgbClr val="FF0000"/>
              </a:solidFill>
            </a:endParaRPr>
          </a:p>
        </p:txBody>
      </p:sp>
      <p:grpSp>
        <p:nvGrpSpPr>
          <p:cNvPr id="71" name="Group 70"/>
          <p:cNvGrpSpPr/>
          <p:nvPr/>
        </p:nvGrpSpPr>
        <p:grpSpPr>
          <a:xfrm>
            <a:off x="5312555" y="1649767"/>
            <a:ext cx="3526942" cy="4057582"/>
            <a:chOff x="5312555" y="1249717"/>
            <a:chExt cx="3526942" cy="4057582"/>
          </a:xfrm>
        </p:grpSpPr>
        <p:cxnSp>
          <p:nvCxnSpPr>
            <p:cNvPr id="65" name="Straight Arrow Connector 64"/>
            <p:cNvCxnSpPr/>
            <p:nvPr/>
          </p:nvCxnSpPr>
          <p:spPr bwMode="auto">
            <a:xfrm rot="5400000">
              <a:off x="4240072" y="3258343"/>
              <a:ext cx="4018840" cy="1588"/>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cxnSp>
          <p:nvCxnSpPr>
            <p:cNvPr id="67" name="Straight Connector 66"/>
            <p:cNvCxnSpPr/>
            <p:nvPr/>
          </p:nvCxnSpPr>
          <p:spPr bwMode="auto">
            <a:xfrm>
              <a:off x="5429250" y="5267761"/>
              <a:ext cx="34102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9" name="Rectangle 68"/>
            <p:cNvSpPr/>
            <p:nvPr/>
          </p:nvSpPr>
          <p:spPr>
            <a:xfrm>
              <a:off x="5312555" y="4722524"/>
              <a:ext cx="603050" cy="584775"/>
            </a:xfrm>
            <a:prstGeom prst="rect">
              <a:avLst/>
            </a:prstGeom>
          </p:spPr>
          <p:txBody>
            <a:bodyPr wrap="none">
              <a:spAutoFit/>
            </a:bodyPr>
            <a:lstStyle/>
            <a:p>
              <a:r>
                <a:rPr lang="en-US" sz="3200" dirty="0" smtClean="0">
                  <a:solidFill>
                    <a:srgbClr val="7030A0"/>
                  </a:solidFill>
                </a:rPr>
                <a:t>Δ</a:t>
              </a:r>
              <a:endParaRPr lang="en-US" sz="3200" dirty="0">
                <a:solidFill>
                  <a:srgbClr val="7030A0"/>
                </a:solidFill>
              </a:endParaRPr>
            </a:p>
          </p:txBody>
        </p:sp>
        <p:sp>
          <p:nvSpPr>
            <p:cNvPr id="70" name="TextBox 69"/>
            <p:cNvSpPr txBox="1"/>
            <p:nvPr/>
          </p:nvSpPr>
          <p:spPr>
            <a:xfrm>
              <a:off x="5407805" y="1731092"/>
              <a:ext cx="936143" cy="461665"/>
            </a:xfrm>
            <a:prstGeom prst="rect">
              <a:avLst/>
            </a:prstGeom>
            <a:noFill/>
          </p:spPr>
          <p:txBody>
            <a:bodyPr wrap="square" rtlCol="0">
              <a:spAutoFit/>
            </a:bodyPr>
            <a:lstStyle/>
            <a:p>
              <a:r>
                <a:rPr lang="en-US" sz="2400" dirty="0" smtClean="0"/>
                <a:t>time</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4">
                                            <p:txEl>
                                              <p:pRg st="2" end="2"/>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2000"/>
                                        <p:tgtEl>
                                          <p:spTgt spid="7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84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smtClean="0"/>
              <a:t>Environment</a:t>
            </a:r>
          </a:p>
        </p:txBody>
      </p:sp>
      <p:sp>
        <p:nvSpPr>
          <p:cNvPr id="18434" name="Content Placeholder 2"/>
          <p:cNvSpPr>
            <a:spLocks noGrp="1"/>
          </p:cNvSpPr>
          <p:nvPr>
            <p:ph idx="1"/>
          </p:nvPr>
        </p:nvSpPr>
        <p:spPr>
          <a:xfrm>
            <a:off x="304800" y="771525"/>
            <a:ext cx="8839200" cy="6086475"/>
          </a:xfrm>
        </p:spPr>
        <p:txBody>
          <a:bodyPr/>
          <a:lstStyle/>
          <a:p>
            <a:r>
              <a:rPr lang="en-US" dirty="0" smtClean="0">
                <a:cs typeface="Arial" charset="0"/>
              </a:rPr>
              <a:t>consider a heterogeneous environment used </a:t>
            </a:r>
            <a:br>
              <a:rPr lang="en-US" dirty="0" smtClean="0">
                <a:cs typeface="Arial" charset="0"/>
              </a:rPr>
            </a:br>
            <a:r>
              <a:rPr lang="en-US" dirty="0" smtClean="0">
                <a:cs typeface="Arial" charset="0"/>
              </a:rPr>
              <a:t>to analyze satellite imaging</a:t>
            </a:r>
          </a:p>
          <a:p>
            <a:pPr lvl="1"/>
            <a:r>
              <a:rPr lang="en-US" dirty="0" smtClean="0">
                <a:cs typeface="Arial" charset="0"/>
              </a:rPr>
              <a:t>based on commodity hardware</a:t>
            </a:r>
          </a:p>
          <a:p>
            <a:r>
              <a:rPr lang="en-US" dirty="0" smtClean="0">
                <a:cs typeface="Arial" charset="0"/>
              </a:rPr>
              <a:t>these environments require analysis of </a:t>
            </a:r>
            <a:br>
              <a:rPr lang="en-US" dirty="0" smtClean="0">
                <a:cs typeface="Arial" charset="0"/>
              </a:rPr>
            </a:br>
            <a:r>
              <a:rPr lang="en-US" dirty="0" smtClean="0">
                <a:cs typeface="Arial" charset="0"/>
              </a:rPr>
              <a:t>large data sets</a:t>
            </a:r>
          </a:p>
          <a:p>
            <a:r>
              <a:rPr lang="en-US" dirty="0" smtClean="0">
                <a:cs typeface="Arial" charset="0"/>
              </a:rPr>
              <a:t>environment similar to systems in use at</a:t>
            </a:r>
          </a:p>
          <a:p>
            <a:pPr lvl="1"/>
            <a:r>
              <a:rPr lang="en-US" dirty="0" smtClean="0">
                <a:cs typeface="Arial" charset="0"/>
              </a:rPr>
              <a:t>National Center for Atmospheric Research (NCAR) </a:t>
            </a:r>
          </a:p>
          <a:p>
            <a:pPr lvl="1"/>
            <a:r>
              <a:rPr lang="en-US" dirty="0" smtClean="0">
                <a:cs typeface="Arial" charset="0"/>
              </a:rPr>
              <a:t>DigitalGlobe</a:t>
            </a:r>
          </a:p>
          <a:p>
            <a:r>
              <a:rPr lang="en-US" dirty="0" smtClean="0">
                <a:cs typeface="Arial" charset="0"/>
              </a:rPr>
              <a:t>static resource allocation</a:t>
            </a:r>
          </a:p>
          <a:p>
            <a:r>
              <a:rPr lang="en-US" dirty="0" smtClean="0"/>
              <a:t>estimated time to compute a task is known in advance</a:t>
            </a:r>
          </a:p>
          <a:p>
            <a:pPr lvl="1">
              <a:buFont typeface="Marlett" pitchFamily="2" charset="2"/>
              <a:buNone/>
            </a:pPr>
            <a:endParaRPr lang="en-US" dirty="0" smtClean="0">
              <a:cs typeface="Arial" charset="0"/>
            </a:endParaRPr>
          </a:p>
          <a:p>
            <a:pPr lvl="1"/>
            <a:endParaRPr lang="en-US" dirty="0" smtClean="0">
              <a:cs typeface="Arial" charset="0"/>
            </a:endParaRPr>
          </a:p>
        </p:txBody>
      </p:sp>
      <p:sp>
        <p:nvSpPr>
          <p:cNvPr id="4" name="Slide Number Placeholder 3"/>
          <p:cNvSpPr>
            <a:spLocks noGrp="1"/>
          </p:cNvSpPr>
          <p:nvPr>
            <p:ph type="sldNum" sz="quarter" idx="10"/>
          </p:nvPr>
        </p:nvSpPr>
        <p:spPr/>
        <p:txBody>
          <a:bodyPr/>
          <a:lstStyle/>
          <a:p>
            <a:pPr>
              <a:defRPr/>
            </a:pPr>
            <a:fld id="{57ED56A7-23FA-4112-93E1-42D75AC5E28D}" type="slidenum">
              <a:rPr lang="en-US" smtClean="0"/>
              <a:pPr>
                <a:defRPr/>
              </a:pPr>
              <a:t>4</a:t>
            </a:fld>
            <a:endParaRPr lang="en-US"/>
          </a:p>
        </p:txBody>
      </p:sp>
      <p:grpSp>
        <p:nvGrpSpPr>
          <p:cNvPr id="11" name="Group 10"/>
          <p:cNvGrpSpPr/>
          <p:nvPr/>
        </p:nvGrpSpPr>
        <p:grpSpPr>
          <a:xfrm>
            <a:off x="7518401" y="669492"/>
            <a:ext cx="1484216" cy="2376479"/>
            <a:chOff x="7329884" y="706618"/>
            <a:chExt cx="1814116" cy="2914461"/>
          </a:xfrm>
        </p:grpSpPr>
        <p:pic>
          <p:nvPicPr>
            <p:cNvPr id="5" name="Picture 5" descr="windows-home-server-from-hp"/>
            <p:cNvPicPr>
              <a:picLocks noChangeAspect="1" noChangeArrowheads="1"/>
            </p:cNvPicPr>
            <p:nvPr/>
          </p:nvPicPr>
          <p:blipFill>
            <a:blip r:embed="rId3" cstate="print"/>
            <a:stretch>
              <a:fillRect/>
            </a:stretch>
          </p:blipFill>
          <p:spPr bwMode="auto">
            <a:xfrm>
              <a:off x="7341707" y="1644837"/>
              <a:ext cx="698665" cy="1031875"/>
            </a:xfrm>
            <a:prstGeom prst="rect">
              <a:avLst/>
            </a:prstGeom>
            <a:noFill/>
            <a:ln w="9525">
              <a:noFill/>
              <a:miter lim="800000"/>
              <a:headEnd/>
              <a:tailEnd/>
            </a:ln>
          </p:spPr>
        </p:pic>
        <p:pic>
          <p:nvPicPr>
            <p:cNvPr id="6" name="Picture 5" descr="windows-home-server-from-hp"/>
            <p:cNvPicPr>
              <a:picLocks noChangeAspect="1" noChangeArrowheads="1"/>
            </p:cNvPicPr>
            <p:nvPr/>
          </p:nvPicPr>
          <p:blipFill>
            <a:blip r:embed="rId4" cstate="print"/>
            <a:srcRect/>
            <a:stretch>
              <a:fillRect/>
            </a:stretch>
          </p:blipFill>
          <p:spPr bwMode="auto">
            <a:xfrm>
              <a:off x="7329884" y="706618"/>
              <a:ext cx="722312" cy="1031875"/>
            </a:xfrm>
            <a:prstGeom prst="rect">
              <a:avLst/>
            </a:prstGeom>
            <a:noFill/>
            <a:ln w="9525">
              <a:noFill/>
              <a:miter lim="800000"/>
              <a:headEnd/>
              <a:tailEnd/>
            </a:ln>
          </p:spPr>
        </p:pic>
        <p:pic>
          <p:nvPicPr>
            <p:cNvPr id="7" name="Picture 5" descr="windows-home-server-from-hp"/>
            <p:cNvPicPr>
              <a:picLocks noChangeAspect="1" noChangeArrowheads="1"/>
            </p:cNvPicPr>
            <p:nvPr/>
          </p:nvPicPr>
          <p:blipFill>
            <a:blip r:embed="rId5" cstate="print"/>
            <a:stretch>
              <a:fillRect/>
            </a:stretch>
          </p:blipFill>
          <p:spPr bwMode="auto">
            <a:xfrm>
              <a:off x="7329884" y="2764219"/>
              <a:ext cx="722312" cy="856860"/>
            </a:xfrm>
            <a:prstGeom prst="rect">
              <a:avLst/>
            </a:prstGeom>
            <a:noFill/>
            <a:ln w="9525">
              <a:noFill/>
              <a:miter lim="800000"/>
              <a:headEnd/>
              <a:tailEnd/>
            </a:ln>
          </p:spPr>
        </p:pic>
        <p:pic>
          <p:nvPicPr>
            <p:cNvPr id="8" name="Picture 5" descr="windows-home-server-from-hp"/>
            <p:cNvPicPr>
              <a:picLocks noChangeAspect="1" noChangeArrowheads="1"/>
            </p:cNvPicPr>
            <p:nvPr/>
          </p:nvPicPr>
          <p:blipFill>
            <a:blip r:embed="rId6" cstate="print"/>
            <a:stretch>
              <a:fillRect/>
            </a:stretch>
          </p:blipFill>
          <p:spPr bwMode="auto">
            <a:xfrm>
              <a:off x="8145859" y="1665481"/>
              <a:ext cx="850099" cy="850099"/>
            </a:xfrm>
            <a:prstGeom prst="rect">
              <a:avLst/>
            </a:prstGeom>
            <a:noFill/>
            <a:ln w="9525">
              <a:noFill/>
              <a:miter lim="800000"/>
              <a:headEnd/>
              <a:tailEnd/>
            </a:ln>
          </p:spPr>
        </p:pic>
        <p:pic>
          <p:nvPicPr>
            <p:cNvPr id="9" name="Picture 5" descr="windows-home-server-from-hp"/>
            <p:cNvPicPr>
              <a:picLocks noChangeAspect="1" noChangeArrowheads="1"/>
            </p:cNvPicPr>
            <p:nvPr/>
          </p:nvPicPr>
          <p:blipFill>
            <a:blip r:embed="rId7" cstate="print"/>
            <a:stretch>
              <a:fillRect/>
            </a:stretch>
          </p:blipFill>
          <p:spPr bwMode="auto">
            <a:xfrm>
              <a:off x="8145860" y="731826"/>
              <a:ext cx="722312" cy="819546"/>
            </a:xfrm>
            <a:prstGeom prst="rect">
              <a:avLst/>
            </a:prstGeom>
            <a:noFill/>
            <a:ln w="9525">
              <a:noFill/>
              <a:miter lim="800000"/>
              <a:headEnd/>
              <a:tailEnd/>
            </a:ln>
          </p:spPr>
        </p:pic>
        <p:pic>
          <p:nvPicPr>
            <p:cNvPr id="10" name="Picture 5" descr="windows-home-server-from-hp"/>
            <p:cNvPicPr>
              <a:picLocks noChangeAspect="1" noChangeArrowheads="1"/>
            </p:cNvPicPr>
            <p:nvPr/>
          </p:nvPicPr>
          <p:blipFill>
            <a:blip r:embed="rId8" cstate="print"/>
            <a:stretch>
              <a:fillRect/>
            </a:stretch>
          </p:blipFill>
          <p:spPr bwMode="auto">
            <a:xfrm>
              <a:off x="7963541" y="2676713"/>
              <a:ext cx="1180459" cy="94436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3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4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Contributions</a:t>
            </a:r>
            <a:endParaRPr lang="en-US" dirty="0"/>
          </a:p>
        </p:txBody>
      </p:sp>
      <p:sp>
        <p:nvSpPr>
          <p:cNvPr id="6" name="Content Placeholder 5"/>
          <p:cNvSpPr>
            <a:spLocks noGrp="1"/>
          </p:cNvSpPr>
          <p:nvPr>
            <p:ph idx="1"/>
          </p:nvPr>
        </p:nvSpPr>
        <p:spPr/>
        <p:txBody>
          <a:bodyPr/>
          <a:lstStyle/>
          <a:p>
            <a:r>
              <a:rPr lang="en-US" dirty="0" smtClean="0"/>
              <a:t>contributions</a:t>
            </a:r>
          </a:p>
          <a:p>
            <a:pPr lvl="1"/>
            <a:r>
              <a:rPr lang="en-US" dirty="0" smtClean="0"/>
              <a:t>model and simulation of a complex multi-core-based data processing environment that executes data intensive applications</a:t>
            </a:r>
          </a:p>
          <a:p>
            <a:pPr lvl="2"/>
            <a:r>
              <a:rPr lang="en-US" dirty="0" smtClean="0"/>
              <a:t>multi-core machines</a:t>
            </a:r>
          </a:p>
          <a:p>
            <a:pPr lvl="3"/>
            <a:r>
              <a:rPr lang="en-US" dirty="0" smtClean="0"/>
              <a:t>RAM management</a:t>
            </a:r>
          </a:p>
          <a:p>
            <a:pPr lvl="3"/>
            <a:r>
              <a:rPr lang="en-US" dirty="0" smtClean="0"/>
              <a:t>hard drive management</a:t>
            </a:r>
          </a:p>
          <a:p>
            <a:pPr lvl="2"/>
            <a:r>
              <a:rPr lang="en-US" dirty="0" smtClean="0"/>
              <a:t>parallel tasks</a:t>
            </a:r>
          </a:p>
          <a:p>
            <a:pPr lvl="2"/>
            <a:r>
              <a:rPr lang="en-US" dirty="0" smtClean="0"/>
              <a:t>satellite data placement</a:t>
            </a:r>
          </a:p>
          <a:p>
            <a:pPr lvl="1"/>
            <a:r>
              <a:rPr lang="en-US" dirty="0" smtClean="0"/>
              <a:t>a robustness metric for this environment</a:t>
            </a:r>
          </a:p>
          <a:p>
            <a:pPr lvl="1"/>
            <a:r>
              <a:rPr lang="en-US" dirty="0" smtClean="0"/>
              <a:t>resource allocation heuristics to maximize robustness using this metric</a:t>
            </a:r>
            <a:endParaRPr lang="en-US" dirty="0"/>
          </a:p>
        </p:txBody>
      </p:sp>
      <p:sp>
        <p:nvSpPr>
          <p:cNvPr id="4" name="Slide Number Placeholder 3"/>
          <p:cNvSpPr>
            <a:spLocks noGrp="1"/>
          </p:cNvSpPr>
          <p:nvPr>
            <p:ph type="sldNum" sz="quarter" idx="10"/>
          </p:nvPr>
        </p:nvSpPr>
        <p:spPr/>
        <p:txBody>
          <a:bodyPr/>
          <a:lstStyle/>
          <a:p>
            <a:fld id="{22B7BEF2-55D6-4BCF-8588-7C39B66E4766}" type="slidenum">
              <a:rPr lang="ko-KR" altLang="en-US" smtClean="0"/>
              <a:pPr/>
              <a:t>5</a:t>
            </a:fld>
            <a:endParaRPr lang="en-US" altLang="ko-K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Model </a:t>
            </a:r>
            <a:r>
              <a:rPr lang="en-US" dirty="0" smtClean="0">
                <a:cs typeface="Arial" charset="0"/>
              </a:rPr>
              <a:t>— </a:t>
            </a:r>
            <a:r>
              <a:rPr lang="en-US" dirty="0" smtClean="0"/>
              <a:t>Satellite Data Placement</a:t>
            </a:r>
            <a:endParaRPr lang="en-US" dirty="0"/>
          </a:p>
        </p:txBody>
      </p:sp>
      <p:sp>
        <p:nvSpPr>
          <p:cNvPr id="30" name="Content Placeholder 29"/>
          <p:cNvSpPr>
            <a:spLocks noGrp="1"/>
          </p:cNvSpPr>
          <p:nvPr>
            <p:ph idx="1"/>
          </p:nvPr>
        </p:nvSpPr>
        <p:spPr>
          <a:xfrm>
            <a:off x="0" y="731838"/>
            <a:ext cx="8497888" cy="854075"/>
          </a:xfrm>
        </p:spPr>
        <p:txBody>
          <a:bodyPr/>
          <a:lstStyle/>
          <a:p>
            <a:r>
              <a:rPr lang="en-US" dirty="0" smtClean="0"/>
              <a:t>satellite data is split into smaller subsets and distributed among the hard drives of the compute nodes </a:t>
            </a:r>
            <a:endParaRPr lang="en-US" dirty="0"/>
          </a:p>
        </p:txBody>
      </p:sp>
      <p:sp>
        <p:nvSpPr>
          <p:cNvPr id="4" name="Slide Number Placeholder 3"/>
          <p:cNvSpPr>
            <a:spLocks noGrp="1"/>
          </p:cNvSpPr>
          <p:nvPr>
            <p:ph type="sldNum" sz="quarter" idx="10"/>
          </p:nvPr>
        </p:nvSpPr>
        <p:spPr/>
        <p:txBody>
          <a:bodyPr/>
          <a:lstStyle/>
          <a:p>
            <a:pPr>
              <a:defRPr/>
            </a:pPr>
            <a:fld id="{57ED56A7-23FA-4112-93E1-42D75AC5E28D}" type="slidenum">
              <a:rPr lang="en-US" smtClean="0"/>
              <a:pPr>
                <a:defRPr/>
              </a:pPr>
              <a:t>6</a:t>
            </a:fld>
            <a:endParaRPr lang="en-US"/>
          </a:p>
        </p:txBody>
      </p:sp>
      <p:sp>
        <p:nvSpPr>
          <p:cNvPr id="32" name="Right Arrow 31"/>
          <p:cNvSpPr/>
          <p:nvPr/>
        </p:nvSpPr>
        <p:spPr bwMode="auto">
          <a:xfrm>
            <a:off x="2030412" y="3836985"/>
            <a:ext cx="1079500" cy="619125"/>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15900" y="3641723"/>
            <a:ext cx="1725612" cy="90486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1"/>
              </a:buClr>
              <a:buSzTx/>
              <a:buFontTx/>
              <a:buChar char="•"/>
              <a:tabLst/>
            </a:pPr>
            <a:r>
              <a:rPr kumimoji="1" lang="en-US" sz="2400" b="0" i="0" u="none" strike="noStrike" cap="none" normalizeH="0" baseline="0" dirty="0" smtClean="0">
                <a:ln>
                  <a:noFill/>
                </a:ln>
                <a:solidFill>
                  <a:schemeClr val="tx1"/>
                </a:solidFill>
                <a:effectLst/>
                <a:latin typeface="+mn-lt"/>
              </a:rPr>
              <a:t>satellite</a:t>
            </a:r>
          </a:p>
          <a:p>
            <a:pPr marL="0" marR="0" indent="0" algn="ctr" defTabSz="914400" rtl="0" eaLnBrk="0" fontAlgn="base" latinLnBrk="0" hangingPunct="0">
              <a:lnSpc>
                <a:spcPct val="100000"/>
              </a:lnSpc>
              <a:spcBef>
                <a:spcPct val="20000"/>
              </a:spcBef>
              <a:spcAft>
                <a:spcPct val="0"/>
              </a:spcAft>
              <a:buClr>
                <a:schemeClr val="bg1"/>
              </a:buClr>
              <a:buSzTx/>
              <a:buFontTx/>
              <a:buChar char="•"/>
              <a:tabLst/>
            </a:pPr>
            <a:r>
              <a:rPr lang="en-US" sz="2400" dirty="0" smtClean="0">
                <a:latin typeface="+mn-lt"/>
              </a:rPr>
              <a:t>data</a:t>
            </a:r>
            <a:endParaRPr kumimoji="1" lang="en-US" sz="2400" b="0" i="0" u="none" strike="noStrike" cap="none" normalizeH="0" dirty="0" smtClean="0">
              <a:ln>
                <a:noFill/>
              </a:ln>
              <a:solidFill>
                <a:schemeClr val="tx1"/>
              </a:solidFill>
              <a:effectLst/>
              <a:latin typeface="+mn-lt"/>
            </a:endParaRPr>
          </a:p>
        </p:txBody>
      </p:sp>
      <p:pic>
        <p:nvPicPr>
          <p:cNvPr id="42" name="Picture 5" descr="windows-home-server-from-hp"/>
          <p:cNvPicPr>
            <a:picLocks noChangeAspect="1" noChangeArrowheads="1"/>
          </p:cNvPicPr>
          <p:nvPr/>
        </p:nvPicPr>
        <p:blipFill>
          <a:blip r:embed="rId2" cstate="print"/>
          <a:stretch>
            <a:fillRect/>
          </a:stretch>
        </p:blipFill>
        <p:spPr bwMode="auto">
          <a:xfrm>
            <a:off x="5471235" y="3621079"/>
            <a:ext cx="698665" cy="1031875"/>
          </a:xfrm>
          <a:prstGeom prst="rect">
            <a:avLst/>
          </a:prstGeom>
          <a:noFill/>
          <a:ln w="9525">
            <a:noFill/>
            <a:miter lim="800000"/>
            <a:headEnd/>
            <a:tailEnd/>
          </a:ln>
        </p:spPr>
      </p:pic>
      <p:pic>
        <p:nvPicPr>
          <p:cNvPr id="43" name="Picture 5" descr="windows-home-server-from-hp"/>
          <p:cNvPicPr>
            <a:picLocks noChangeAspect="1" noChangeArrowheads="1"/>
          </p:cNvPicPr>
          <p:nvPr/>
        </p:nvPicPr>
        <p:blipFill>
          <a:blip r:embed="rId3" cstate="print"/>
          <a:srcRect/>
          <a:stretch>
            <a:fillRect/>
          </a:stretch>
        </p:blipFill>
        <p:spPr bwMode="auto">
          <a:xfrm>
            <a:off x="5459412" y="2682860"/>
            <a:ext cx="722312" cy="1031875"/>
          </a:xfrm>
          <a:prstGeom prst="rect">
            <a:avLst/>
          </a:prstGeom>
          <a:noFill/>
          <a:ln w="9525">
            <a:noFill/>
            <a:miter lim="800000"/>
            <a:headEnd/>
            <a:tailEnd/>
          </a:ln>
        </p:spPr>
      </p:pic>
      <p:pic>
        <p:nvPicPr>
          <p:cNvPr id="46" name="Picture 5" descr="windows-home-server-from-hp"/>
          <p:cNvPicPr>
            <a:picLocks noChangeAspect="1" noChangeArrowheads="1"/>
          </p:cNvPicPr>
          <p:nvPr/>
        </p:nvPicPr>
        <p:blipFill>
          <a:blip r:embed="rId4" cstate="print"/>
          <a:stretch>
            <a:fillRect/>
          </a:stretch>
        </p:blipFill>
        <p:spPr bwMode="auto">
          <a:xfrm>
            <a:off x="5459412" y="4740461"/>
            <a:ext cx="722312" cy="856860"/>
          </a:xfrm>
          <a:prstGeom prst="rect">
            <a:avLst/>
          </a:prstGeom>
          <a:noFill/>
          <a:ln w="9525">
            <a:noFill/>
            <a:miter lim="800000"/>
            <a:headEnd/>
            <a:tailEnd/>
          </a:ln>
        </p:spPr>
      </p:pic>
      <p:pic>
        <p:nvPicPr>
          <p:cNvPr id="47" name="Picture 5" descr="windows-home-server-from-hp"/>
          <p:cNvPicPr>
            <a:picLocks noChangeAspect="1" noChangeArrowheads="1"/>
          </p:cNvPicPr>
          <p:nvPr/>
        </p:nvPicPr>
        <p:blipFill>
          <a:blip r:embed="rId5" cstate="print"/>
          <a:stretch>
            <a:fillRect/>
          </a:stretch>
        </p:blipFill>
        <p:spPr bwMode="auto">
          <a:xfrm>
            <a:off x="7050087" y="3641723"/>
            <a:ext cx="850099" cy="850099"/>
          </a:xfrm>
          <a:prstGeom prst="rect">
            <a:avLst/>
          </a:prstGeom>
          <a:noFill/>
          <a:ln w="9525">
            <a:noFill/>
            <a:miter lim="800000"/>
            <a:headEnd/>
            <a:tailEnd/>
          </a:ln>
        </p:spPr>
      </p:pic>
      <p:pic>
        <p:nvPicPr>
          <p:cNvPr id="48" name="Picture 5" descr="windows-home-server-from-hp"/>
          <p:cNvPicPr>
            <a:picLocks noChangeAspect="1" noChangeArrowheads="1"/>
          </p:cNvPicPr>
          <p:nvPr/>
        </p:nvPicPr>
        <p:blipFill>
          <a:blip r:embed="rId6" cstate="print"/>
          <a:stretch>
            <a:fillRect/>
          </a:stretch>
        </p:blipFill>
        <p:spPr bwMode="auto">
          <a:xfrm>
            <a:off x="7050088" y="2708068"/>
            <a:ext cx="722312" cy="819546"/>
          </a:xfrm>
          <a:prstGeom prst="rect">
            <a:avLst/>
          </a:prstGeom>
          <a:noFill/>
          <a:ln w="9525">
            <a:noFill/>
            <a:miter lim="800000"/>
            <a:headEnd/>
            <a:tailEnd/>
          </a:ln>
        </p:spPr>
      </p:pic>
      <p:pic>
        <p:nvPicPr>
          <p:cNvPr id="49" name="Picture 5" descr="windows-home-server-from-hp"/>
          <p:cNvPicPr>
            <a:picLocks noChangeAspect="1" noChangeArrowheads="1"/>
          </p:cNvPicPr>
          <p:nvPr/>
        </p:nvPicPr>
        <p:blipFill>
          <a:blip r:embed="rId7" cstate="print"/>
          <a:stretch>
            <a:fillRect/>
          </a:stretch>
        </p:blipFill>
        <p:spPr bwMode="auto">
          <a:xfrm>
            <a:off x="6867769" y="4652955"/>
            <a:ext cx="1180459" cy="944366"/>
          </a:xfrm>
          <a:prstGeom prst="rect">
            <a:avLst/>
          </a:prstGeom>
          <a:noFill/>
          <a:ln w="9525">
            <a:noFill/>
            <a:miter lim="800000"/>
            <a:headEnd/>
            <a:tailEnd/>
          </a:ln>
        </p:spPr>
      </p:pic>
      <p:sp>
        <p:nvSpPr>
          <p:cNvPr id="50" name="TextBox 49"/>
          <p:cNvSpPr txBox="1"/>
          <p:nvPr/>
        </p:nvSpPr>
        <p:spPr>
          <a:xfrm>
            <a:off x="5243510" y="1743067"/>
            <a:ext cx="3254377" cy="707886"/>
          </a:xfrm>
          <a:prstGeom prst="rect">
            <a:avLst/>
          </a:prstGeom>
          <a:noFill/>
        </p:spPr>
        <p:txBody>
          <a:bodyPr wrap="square" rtlCol="0">
            <a:spAutoFit/>
          </a:bodyPr>
          <a:lstStyle/>
          <a:p>
            <a:pPr>
              <a:buNone/>
            </a:pPr>
            <a:r>
              <a:rPr lang="en-US" sz="2000" dirty="0" smtClean="0"/>
              <a:t>multi-core heterogeneous data processing system</a:t>
            </a:r>
            <a:endParaRPr lang="en-US" sz="2000" dirty="0"/>
          </a:p>
        </p:txBody>
      </p:sp>
      <p:sp>
        <p:nvSpPr>
          <p:cNvPr id="52" name="Rectangle 51"/>
          <p:cNvSpPr/>
          <p:nvPr/>
        </p:nvSpPr>
        <p:spPr bwMode="auto">
          <a:xfrm>
            <a:off x="3270898" y="3621079"/>
            <a:ext cx="259702" cy="215906"/>
          </a:xfrm>
          <a:prstGeom prst="rect">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3270898" y="3849679"/>
            <a:ext cx="520700" cy="431806"/>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3798596" y="3849679"/>
            <a:ext cx="488302" cy="215906"/>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3270898" y="4281479"/>
            <a:ext cx="787400" cy="215906"/>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56" name="Rectangle 55"/>
          <p:cNvSpPr/>
          <p:nvPr/>
        </p:nvSpPr>
        <p:spPr bwMode="auto">
          <a:xfrm>
            <a:off x="3537598" y="3621079"/>
            <a:ext cx="259702" cy="215906"/>
          </a:xfrm>
          <a:prstGeom prst="rect">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57" name="Rectangle 56"/>
          <p:cNvSpPr/>
          <p:nvPr/>
        </p:nvSpPr>
        <p:spPr bwMode="auto">
          <a:xfrm>
            <a:off x="3791598" y="3621079"/>
            <a:ext cx="259702" cy="215906"/>
          </a:xfrm>
          <a:prstGeom prst="rect">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58" name="Rectangle 57"/>
          <p:cNvSpPr/>
          <p:nvPr/>
        </p:nvSpPr>
        <p:spPr bwMode="auto">
          <a:xfrm>
            <a:off x="4058298" y="3621079"/>
            <a:ext cx="259702" cy="215906"/>
          </a:xfrm>
          <a:prstGeom prst="rect">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4299598" y="3621079"/>
            <a:ext cx="259702" cy="215906"/>
          </a:xfrm>
          <a:prstGeom prst="rect">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60" name="Rectangle 59"/>
          <p:cNvSpPr/>
          <p:nvPr/>
        </p:nvSpPr>
        <p:spPr bwMode="auto">
          <a:xfrm>
            <a:off x="4566298" y="3621079"/>
            <a:ext cx="259702" cy="215906"/>
          </a:xfrm>
          <a:prstGeom prst="rect">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61" name="Rectangle 60"/>
          <p:cNvSpPr/>
          <p:nvPr/>
        </p:nvSpPr>
        <p:spPr bwMode="auto">
          <a:xfrm flipV="1">
            <a:off x="4070998" y="4065585"/>
            <a:ext cx="374002" cy="43180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62" name="Rectangle 61"/>
          <p:cNvSpPr/>
          <p:nvPr/>
        </p:nvSpPr>
        <p:spPr bwMode="auto">
          <a:xfrm>
            <a:off x="3804298" y="4065579"/>
            <a:ext cx="259702" cy="21590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63" name="Rectangle 62"/>
          <p:cNvSpPr/>
          <p:nvPr/>
        </p:nvSpPr>
        <p:spPr bwMode="auto">
          <a:xfrm>
            <a:off x="4299598" y="3849679"/>
            <a:ext cx="259702" cy="215906"/>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64" name="Rectangle 63"/>
          <p:cNvSpPr/>
          <p:nvPr/>
        </p:nvSpPr>
        <p:spPr bwMode="auto">
          <a:xfrm>
            <a:off x="4566298" y="3849679"/>
            <a:ext cx="259702" cy="21590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65" name="Rectangle 64"/>
          <p:cNvSpPr/>
          <p:nvPr/>
        </p:nvSpPr>
        <p:spPr bwMode="auto">
          <a:xfrm>
            <a:off x="4458996" y="4065573"/>
            <a:ext cx="367004" cy="431812"/>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66" name="Rectangle 65"/>
          <p:cNvSpPr/>
          <p:nvPr/>
        </p:nvSpPr>
        <p:spPr bwMode="auto">
          <a:xfrm>
            <a:off x="3270898" y="3621079"/>
            <a:ext cx="1555102" cy="87630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1"/>
              </a:buClr>
              <a:buSzTx/>
              <a:buFontTx/>
              <a:buChar char="•"/>
              <a:tabLst/>
            </a:pPr>
            <a:r>
              <a:rPr kumimoji="1" lang="en-US" sz="2400" b="0" i="0" u="none" strike="noStrike" cap="none" normalizeH="0" baseline="0" dirty="0" smtClean="0">
                <a:ln>
                  <a:noFill/>
                </a:ln>
                <a:solidFill>
                  <a:schemeClr val="tx1"/>
                </a:solidFill>
                <a:effectLst/>
                <a:latin typeface="+mn-lt"/>
              </a:rPr>
              <a:t>satellite</a:t>
            </a:r>
          </a:p>
          <a:p>
            <a:pPr marL="0" marR="0" indent="0" algn="ctr" defTabSz="914400" rtl="0" eaLnBrk="0" fontAlgn="base" latinLnBrk="0" hangingPunct="0">
              <a:lnSpc>
                <a:spcPct val="100000"/>
              </a:lnSpc>
              <a:spcBef>
                <a:spcPct val="20000"/>
              </a:spcBef>
              <a:spcAft>
                <a:spcPct val="0"/>
              </a:spcAft>
              <a:buClr>
                <a:schemeClr val="bg1"/>
              </a:buClr>
              <a:buSzTx/>
              <a:buFontTx/>
              <a:buChar char="•"/>
              <a:tabLst/>
            </a:pPr>
            <a:r>
              <a:rPr lang="en-US" sz="2400" dirty="0" smtClean="0">
                <a:latin typeface="+mn-lt"/>
              </a:rPr>
              <a:t>data</a:t>
            </a:r>
            <a:endParaRPr kumimoji="1" lang="en-US" sz="2400" b="0" i="0" u="none" strike="noStrike" cap="none" normalizeH="0" dirty="0" smtClean="0">
              <a:ln>
                <a:noFill/>
              </a:ln>
              <a:solidFill>
                <a:schemeClr val="tx1"/>
              </a:solidFill>
              <a:effectLst/>
              <a:latin typeface="+mn-lt"/>
            </a:endParaRPr>
          </a:p>
        </p:txBody>
      </p:sp>
      <p:grpSp>
        <p:nvGrpSpPr>
          <p:cNvPr id="68" name="Group 67"/>
          <p:cNvGrpSpPr/>
          <p:nvPr/>
        </p:nvGrpSpPr>
        <p:grpSpPr>
          <a:xfrm>
            <a:off x="127002" y="1520021"/>
            <a:ext cx="4470400" cy="2971801"/>
            <a:chOff x="3073400" y="4178298"/>
            <a:chExt cx="4470400" cy="2971801"/>
          </a:xfrm>
        </p:grpSpPr>
        <p:sp>
          <p:nvSpPr>
            <p:cNvPr id="69" name="Oval 41"/>
            <p:cNvSpPr>
              <a:spLocks noChangeArrowheads="1"/>
            </p:cNvSpPr>
            <p:nvPr/>
          </p:nvSpPr>
          <p:spPr bwMode="auto">
            <a:xfrm>
              <a:off x="4216400" y="5829300"/>
              <a:ext cx="914400" cy="914400"/>
            </a:xfrm>
            <a:prstGeom prst="ellipse">
              <a:avLst/>
            </a:prstGeom>
            <a:noFill/>
            <a:ln w="9525" algn="ctr">
              <a:solidFill>
                <a:schemeClr val="tx1"/>
              </a:solidFill>
              <a:round/>
              <a:headEnd/>
              <a:tailEnd/>
            </a:ln>
          </p:spPr>
          <p:txBody>
            <a:bodyPr lIns="0" tIns="91440" rIns="0" bIns="0"/>
            <a:lstStyle/>
            <a:p>
              <a:pPr>
                <a:buNone/>
              </a:pPr>
              <a:r>
                <a:rPr kumimoji="1" lang="en-US" sz="2400" dirty="0" smtClean="0">
                  <a:latin typeface="+mn-lt"/>
                </a:rPr>
                <a:t>PE</a:t>
              </a:r>
              <a:r>
                <a:rPr lang="en-US" sz="2400" i="1" baseline="-25000" dirty="0" smtClean="0">
                  <a:latin typeface="+mn-lt"/>
                </a:rPr>
                <a:t>j</a:t>
              </a:r>
              <a:r>
                <a:rPr lang="en-US" sz="2400" baseline="-25000" dirty="0" smtClean="0">
                  <a:latin typeface="+mn-lt"/>
                </a:rPr>
                <a:t>,1</a:t>
              </a:r>
              <a:endParaRPr kumimoji="1" lang="en-US" sz="2400" baseline="-25000" dirty="0">
                <a:latin typeface="+mn-lt"/>
              </a:endParaRPr>
            </a:p>
          </p:txBody>
        </p:sp>
        <p:cxnSp>
          <p:nvCxnSpPr>
            <p:cNvPr id="70" name="Straight Arrow Connector 45"/>
            <p:cNvCxnSpPr>
              <a:cxnSpLocks noChangeShapeType="1"/>
              <a:endCxn id="75" idx="0"/>
            </p:cNvCxnSpPr>
            <p:nvPr/>
          </p:nvCxnSpPr>
          <p:spPr bwMode="auto">
            <a:xfrm rot="16200000" flipH="1">
              <a:off x="5936266" y="5711222"/>
              <a:ext cx="227806" cy="8350"/>
            </a:xfrm>
            <a:prstGeom prst="straightConnector1">
              <a:avLst/>
            </a:prstGeom>
            <a:noFill/>
            <a:ln w="9525" algn="ctr">
              <a:solidFill>
                <a:schemeClr val="tx1"/>
              </a:solidFill>
              <a:round/>
              <a:headEnd type="arrow" w="med" len="med"/>
              <a:tailEnd type="arrow" w="med" len="med"/>
            </a:ln>
          </p:spPr>
        </p:cxnSp>
        <p:cxnSp>
          <p:nvCxnSpPr>
            <p:cNvPr id="71" name="Straight Arrow Connector 48"/>
            <p:cNvCxnSpPr>
              <a:cxnSpLocks noChangeShapeType="1"/>
              <a:endCxn id="69" idx="0"/>
            </p:cNvCxnSpPr>
            <p:nvPr/>
          </p:nvCxnSpPr>
          <p:spPr bwMode="auto">
            <a:xfrm rot="16200000" flipH="1">
              <a:off x="4521201" y="5676901"/>
              <a:ext cx="228600" cy="76198"/>
            </a:xfrm>
            <a:prstGeom prst="straightConnector1">
              <a:avLst/>
            </a:prstGeom>
            <a:noFill/>
            <a:ln w="9525" algn="ctr">
              <a:solidFill>
                <a:schemeClr val="tx1"/>
              </a:solidFill>
              <a:round/>
              <a:headEnd type="arrow" w="med" len="med"/>
              <a:tailEnd type="arrow" w="med" len="med"/>
            </a:ln>
          </p:spPr>
        </p:cxnSp>
        <p:sp>
          <p:nvSpPr>
            <p:cNvPr id="72" name="TextBox 16"/>
            <p:cNvSpPr txBox="1">
              <a:spLocks noChangeArrowheads="1"/>
            </p:cNvSpPr>
            <p:nvPr/>
          </p:nvSpPr>
          <p:spPr bwMode="auto">
            <a:xfrm>
              <a:off x="3073400" y="5266035"/>
              <a:ext cx="1447800" cy="707886"/>
            </a:xfrm>
            <a:prstGeom prst="rect">
              <a:avLst/>
            </a:prstGeom>
            <a:noFill/>
            <a:ln w="9525">
              <a:noFill/>
              <a:miter lim="800000"/>
              <a:headEnd/>
              <a:tailEnd/>
            </a:ln>
          </p:spPr>
          <p:txBody>
            <a:bodyPr wrap="square">
              <a:spAutoFit/>
            </a:bodyPr>
            <a:lstStyle/>
            <a:p>
              <a:pPr>
                <a:buNone/>
              </a:pPr>
              <a:r>
                <a:rPr lang="en-US" sz="2000" dirty="0" smtClean="0">
                  <a:latin typeface="+mn-lt"/>
                </a:rPr>
                <a:t>compute</a:t>
              </a:r>
              <a:br>
                <a:rPr lang="en-US" sz="2000" dirty="0" smtClean="0">
                  <a:latin typeface="+mn-lt"/>
                </a:rPr>
              </a:br>
              <a:r>
                <a:rPr lang="en-US" sz="2000" dirty="0" smtClean="0">
                  <a:latin typeface="+mn-lt"/>
                </a:rPr>
                <a:t>node </a:t>
              </a:r>
              <a:r>
                <a:rPr lang="en-US" sz="2000" i="1" dirty="0" smtClean="0">
                  <a:latin typeface="+mn-lt"/>
                </a:rPr>
                <a:t>j</a:t>
              </a:r>
              <a:endParaRPr lang="en-US" sz="2000" i="1" dirty="0">
                <a:latin typeface="+mn-lt"/>
              </a:endParaRPr>
            </a:p>
          </p:txBody>
        </p:sp>
        <p:sp>
          <p:nvSpPr>
            <p:cNvPr id="73" name="Rounded Rectangle 72"/>
            <p:cNvSpPr/>
            <p:nvPr/>
          </p:nvSpPr>
          <p:spPr bwMode="auto">
            <a:xfrm>
              <a:off x="4216400" y="4533900"/>
              <a:ext cx="2133600" cy="12192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1"/>
                </a:buClr>
                <a:buSzTx/>
                <a:buFontTx/>
                <a:buChar char="•"/>
                <a:tabLst/>
              </a:pPr>
              <a:endParaRPr kumimoji="1" lang="en-US" sz="2400" b="0" i="0" u="none" strike="noStrike" cap="none" normalizeH="0" baseline="0" dirty="0" smtClean="0">
                <a:ln>
                  <a:noFill/>
                </a:ln>
                <a:solidFill>
                  <a:schemeClr val="tx1"/>
                </a:solidFill>
                <a:effectLst/>
                <a:latin typeface="+mn-lt"/>
              </a:endParaRPr>
            </a:p>
            <a:p>
              <a:pPr marL="0" marR="0" indent="0" algn="ctr" defTabSz="914400" rtl="0" eaLnBrk="0" fontAlgn="base" latinLnBrk="0" hangingPunct="0">
                <a:lnSpc>
                  <a:spcPct val="100000"/>
                </a:lnSpc>
                <a:spcBef>
                  <a:spcPct val="20000"/>
                </a:spcBef>
                <a:spcAft>
                  <a:spcPct val="0"/>
                </a:spcAft>
                <a:buClr>
                  <a:schemeClr val="bg1"/>
                </a:buClr>
                <a:buSzTx/>
                <a:tabLst/>
              </a:pPr>
              <a:endParaRPr kumimoji="1" lang="en-US" sz="2400" b="0" i="0" u="none" strike="noStrike" cap="none" normalizeH="0" baseline="-25000" dirty="0" smtClean="0">
                <a:ln>
                  <a:noFill/>
                </a:ln>
                <a:solidFill>
                  <a:schemeClr val="tx1"/>
                </a:solidFill>
                <a:effectLst/>
                <a:latin typeface="+mn-lt"/>
              </a:endParaRPr>
            </a:p>
          </p:txBody>
        </p:sp>
        <p:sp>
          <p:nvSpPr>
            <p:cNvPr id="74" name="Rectangle 73"/>
            <p:cNvSpPr/>
            <p:nvPr/>
          </p:nvSpPr>
          <p:spPr bwMode="auto">
            <a:xfrm>
              <a:off x="4140200" y="4457700"/>
              <a:ext cx="2380488" cy="2362200"/>
            </a:xfrm>
            <a:prstGeom prst="rect">
              <a:avLst/>
            </a:prstGeom>
            <a:noFill/>
            <a:ln w="952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2400" b="0" i="0" u="none" strike="noStrike" cap="none" normalizeH="0" baseline="0" smtClean="0">
                <a:ln>
                  <a:noFill/>
                </a:ln>
                <a:solidFill>
                  <a:schemeClr val="tx1"/>
                </a:solidFill>
                <a:effectLst/>
                <a:latin typeface="+mn-lt"/>
              </a:endParaRPr>
            </a:p>
          </p:txBody>
        </p:sp>
        <p:sp>
          <p:nvSpPr>
            <p:cNvPr id="75" name="Oval 41"/>
            <p:cNvSpPr>
              <a:spLocks noChangeArrowheads="1"/>
            </p:cNvSpPr>
            <p:nvPr/>
          </p:nvSpPr>
          <p:spPr bwMode="auto">
            <a:xfrm>
              <a:off x="5588000" y="5829300"/>
              <a:ext cx="932688" cy="932688"/>
            </a:xfrm>
            <a:prstGeom prst="ellipse">
              <a:avLst/>
            </a:prstGeom>
            <a:noFill/>
            <a:ln w="9525" algn="ctr">
              <a:solidFill>
                <a:schemeClr val="tx1"/>
              </a:solidFill>
              <a:round/>
              <a:headEnd/>
              <a:tailEnd/>
            </a:ln>
          </p:spPr>
          <p:txBody>
            <a:bodyPr wrap="none" lIns="0" tIns="91440" rIns="0" bIns="0"/>
            <a:lstStyle/>
            <a:p>
              <a:pPr eaLnBrk="0" hangingPunct="0">
                <a:spcBef>
                  <a:spcPct val="20000"/>
                </a:spcBef>
                <a:buClr>
                  <a:schemeClr val="bg1"/>
                </a:buClr>
                <a:buNone/>
              </a:pPr>
              <a:r>
                <a:rPr kumimoji="1" lang="en-US" sz="2400" dirty="0" smtClean="0">
                  <a:latin typeface="+mn-lt"/>
                </a:rPr>
                <a:t>PE</a:t>
              </a:r>
              <a:r>
                <a:rPr lang="en-US" sz="2400" i="1" baseline="-25000" dirty="0" smtClean="0">
                  <a:latin typeface="+mn-lt"/>
                </a:rPr>
                <a:t>j</a:t>
              </a:r>
              <a:r>
                <a:rPr kumimoji="1" lang="en-US" sz="2400" baseline="-25000" dirty="0" smtClean="0">
                  <a:latin typeface="+mn-lt"/>
                </a:rPr>
                <a:t>,8</a:t>
              </a:r>
              <a:endParaRPr kumimoji="1" lang="en-US" sz="2400" baseline="-25000" dirty="0">
                <a:latin typeface="+mn-lt"/>
              </a:endParaRPr>
            </a:p>
          </p:txBody>
        </p:sp>
        <p:sp>
          <p:nvSpPr>
            <p:cNvPr id="76" name="TextBox 75"/>
            <p:cNvSpPr txBox="1"/>
            <p:nvPr/>
          </p:nvSpPr>
          <p:spPr>
            <a:xfrm>
              <a:off x="5054600" y="6134100"/>
              <a:ext cx="457200" cy="461665"/>
            </a:xfrm>
            <a:prstGeom prst="rect">
              <a:avLst/>
            </a:prstGeom>
            <a:noFill/>
          </p:spPr>
          <p:txBody>
            <a:bodyPr wrap="square" rtlCol="0">
              <a:spAutoFit/>
            </a:bodyPr>
            <a:lstStyle/>
            <a:p>
              <a:r>
                <a:rPr lang="en-US" sz="2400" dirty="0" smtClean="0">
                  <a:latin typeface="+mn-lt"/>
                </a:rPr>
                <a:t>…</a:t>
              </a:r>
              <a:endParaRPr lang="en-US" sz="2400" dirty="0">
                <a:latin typeface="+mn-lt"/>
              </a:endParaRPr>
            </a:p>
          </p:txBody>
        </p:sp>
        <p:sp>
          <p:nvSpPr>
            <p:cNvPr id="77" name="Rounded Rectangle 76"/>
            <p:cNvSpPr/>
            <p:nvPr/>
          </p:nvSpPr>
          <p:spPr bwMode="auto">
            <a:xfrm>
              <a:off x="5435600" y="4762500"/>
              <a:ext cx="838200" cy="8382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1"/>
                </a:buClr>
                <a:buSzTx/>
                <a:buNone/>
                <a:tabLst/>
              </a:pPr>
              <a:r>
                <a:rPr kumimoji="1" lang="en-US" sz="2400" b="0" i="0" u="none" strike="noStrike" cap="none" normalizeH="0" baseline="0" dirty="0" smtClean="0">
                  <a:ln>
                    <a:noFill/>
                  </a:ln>
                  <a:solidFill>
                    <a:schemeClr val="tx1"/>
                  </a:solidFill>
                  <a:effectLst/>
                  <a:latin typeface="+mn-lt"/>
                </a:rPr>
                <a:t>RAM</a:t>
              </a:r>
              <a:r>
                <a:rPr kumimoji="1" lang="en-US" sz="2400" b="0" i="1" u="none" strike="noStrike" cap="none" normalizeH="0" baseline="-25000" dirty="0" smtClean="0">
                  <a:ln>
                    <a:noFill/>
                  </a:ln>
                  <a:solidFill>
                    <a:schemeClr val="tx1"/>
                  </a:solidFill>
                  <a:effectLst/>
                  <a:latin typeface="+mn-lt"/>
                </a:rPr>
                <a:t>j</a:t>
              </a:r>
            </a:p>
          </p:txBody>
        </p:sp>
        <p:sp>
          <p:nvSpPr>
            <p:cNvPr id="78" name="Can 77"/>
            <p:cNvSpPr/>
            <p:nvPr/>
          </p:nvSpPr>
          <p:spPr bwMode="auto">
            <a:xfrm>
              <a:off x="4292600" y="4655820"/>
              <a:ext cx="723900" cy="944880"/>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r>
                <a:rPr kumimoji="1" lang="en-US" sz="2400" b="0" i="0" u="none" strike="noStrike" cap="none" normalizeH="0" baseline="0" dirty="0" err="1" smtClean="0">
                  <a:ln>
                    <a:noFill/>
                  </a:ln>
                  <a:solidFill>
                    <a:schemeClr val="tx1"/>
                  </a:solidFill>
                  <a:effectLst/>
                  <a:latin typeface="+mn-lt"/>
                </a:rPr>
                <a:t>HD</a:t>
              </a:r>
              <a:r>
                <a:rPr kumimoji="1" lang="en-US" sz="2400" b="0" i="1" u="none" strike="noStrike" cap="none" normalizeH="0" baseline="-25000" dirty="0" err="1" smtClean="0">
                  <a:ln>
                    <a:noFill/>
                  </a:ln>
                  <a:solidFill>
                    <a:schemeClr val="tx1"/>
                  </a:solidFill>
                  <a:effectLst/>
                  <a:latin typeface="+mn-lt"/>
                </a:rPr>
                <a:t>j</a:t>
              </a:r>
              <a:endParaRPr kumimoji="1" lang="en-US" sz="2400" b="0" i="1" u="none" strike="noStrike" cap="none" normalizeH="0" baseline="-25000" dirty="0" smtClean="0">
                <a:ln>
                  <a:noFill/>
                </a:ln>
                <a:solidFill>
                  <a:schemeClr val="tx1"/>
                </a:solidFill>
                <a:effectLst/>
                <a:latin typeface="+mn-lt"/>
              </a:endParaRPr>
            </a:p>
          </p:txBody>
        </p:sp>
        <p:cxnSp>
          <p:nvCxnSpPr>
            <p:cNvPr id="79" name="Straight Arrow Connector 78"/>
            <p:cNvCxnSpPr/>
            <p:nvPr/>
          </p:nvCxnSpPr>
          <p:spPr bwMode="auto">
            <a:xfrm rot="10800000">
              <a:off x="5054600" y="4976812"/>
              <a:ext cx="3810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0" name="Straight Arrow Connector 79"/>
            <p:cNvCxnSpPr/>
            <p:nvPr/>
          </p:nvCxnSpPr>
          <p:spPr bwMode="auto">
            <a:xfrm>
              <a:off x="5054600" y="5357812"/>
              <a:ext cx="3810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1" name="Oval Callout 80"/>
            <p:cNvSpPr/>
            <p:nvPr/>
          </p:nvSpPr>
          <p:spPr bwMode="auto">
            <a:xfrm rot="10800000">
              <a:off x="3128650" y="4178298"/>
              <a:ext cx="4415150" cy="2971801"/>
            </a:xfrm>
            <a:prstGeom prst="wedgeEllipseCallout">
              <a:avLst>
                <a:gd name="adj1" fmla="val -72571"/>
                <a:gd name="adj2" fmla="val -64802"/>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grpSp>
      <p:sp>
        <p:nvSpPr>
          <p:cNvPr id="82" name="Rectangle 81"/>
          <p:cNvSpPr/>
          <p:nvPr/>
        </p:nvSpPr>
        <p:spPr>
          <a:xfrm>
            <a:off x="215900" y="4497385"/>
            <a:ext cx="4572000" cy="2123658"/>
          </a:xfrm>
          <a:prstGeom prst="rect">
            <a:avLst/>
          </a:prstGeom>
        </p:spPr>
        <p:txBody>
          <a:bodyPr>
            <a:spAutoFit/>
          </a:bodyPr>
          <a:lstStyle/>
          <a:p>
            <a:pPr>
              <a:buClr>
                <a:srgbClr val="FF0000"/>
              </a:buClr>
              <a:buSzPct val="100000"/>
              <a:buFont typeface="Arial" pitchFamily="34" charset="0"/>
              <a:buChar char="●"/>
            </a:pPr>
            <a:r>
              <a:rPr lang="nl-NL" sz="2000" dirty="0" smtClean="0">
                <a:solidFill>
                  <a:srgbClr val="000000"/>
                </a:solidFill>
                <a:latin typeface="Arial"/>
              </a:rPr>
              <a:t>processing element (</a:t>
            </a:r>
            <a:r>
              <a:rPr lang="nl-NL" sz="2000" b="1" dirty="0" smtClean="0">
                <a:solidFill>
                  <a:srgbClr val="000000"/>
                </a:solidFill>
                <a:latin typeface="Arial"/>
              </a:rPr>
              <a:t>PE</a:t>
            </a:r>
            <a:r>
              <a:rPr lang="nl-NL" sz="2000" dirty="0" smtClean="0">
                <a:solidFill>
                  <a:srgbClr val="000000"/>
                </a:solidFill>
                <a:latin typeface="Arial"/>
              </a:rPr>
              <a:t>) is a core</a:t>
            </a:r>
          </a:p>
          <a:p>
            <a:pPr>
              <a:buClr>
                <a:srgbClr val="FF0000"/>
              </a:buClr>
              <a:buSzPct val="100000"/>
              <a:buFont typeface="Arial" pitchFamily="34" charset="0"/>
              <a:buChar char="●"/>
            </a:pPr>
            <a:r>
              <a:rPr lang="nl-NL" sz="2000" dirty="0" smtClean="0">
                <a:solidFill>
                  <a:srgbClr val="000000"/>
                </a:solidFill>
                <a:latin typeface="Arial"/>
              </a:rPr>
              <a:t>PE</a:t>
            </a:r>
            <a:r>
              <a:rPr lang="nl-NL" sz="2000" i="1" baseline="-25000" dirty="0" smtClean="0">
                <a:solidFill>
                  <a:srgbClr val="000000"/>
                </a:solidFill>
                <a:latin typeface="Arial"/>
              </a:rPr>
              <a:t>j,k</a:t>
            </a:r>
            <a:r>
              <a:rPr lang="nl-NL" sz="2000" baseline="-25000" dirty="0" smtClean="0">
                <a:solidFill>
                  <a:srgbClr val="000000"/>
                </a:solidFill>
                <a:latin typeface="Arial"/>
              </a:rPr>
              <a:t> </a:t>
            </a:r>
            <a:r>
              <a:rPr lang="nl-NL" sz="2000" dirty="0" smtClean="0">
                <a:solidFill>
                  <a:srgbClr val="000000"/>
                </a:solidFill>
                <a:latin typeface="Arial"/>
              </a:rPr>
              <a:t>— PE </a:t>
            </a:r>
            <a:r>
              <a:rPr lang="nl-NL" sz="2000" i="1" dirty="0" smtClean="0">
                <a:solidFill>
                  <a:srgbClr val="000000"/>
                </a:solidFill>
                <a:latin typeface="Arial"/>
              </a:rPr>
              <a:t>k </a:t>
            </a:r>
            <a:r>
              <a:rPr lang="nl-NL" sz="2000" dirty="0" smtClean="0">
                <a:solidFill>
                  <a:srgbClr val="000000"/>
                </a:solidFill>
                <a:latin typeface="Arial"/>
              </a:rPr>
              <a:t>on compute          </a:t>
            </a:r>
            <a:br>
              <a:rPr lang="nl-NL" sz="2000" dirty="0" smtClean="0">
                <a:solidFill>
                  <a:srgbClr val="000000"/>
                </a:solidFill>
                <a:latin typeface="Arial"/>
              </a:rPr>
            </a:br>
            <a:r>
              <a:rPr lang="nl-NL" sz="2000" dirty="0" smtClean="0">
                <a:solidFill>
                  <a:srgbClr val="000000"/>
                </a:solidFill>
                <a:latin typeface="Arial"/>
              </a:rPr>
              <a:t>    node </a:t>
            </a:r>
            <a:r>
              <a:rPr lang="nl-NL" sz="2000" i="1" dirty="0" smtClean="0">
                <a:solidFill>
                  <a:srgbClr val="000000"/>
                </a:solidFill>
                <a:latin typeface="Arial"/>
              </a:rPr>
              <a:t>j</a:t>
            </a:r>
            <a:r>
              <a:rPr lang="nl-NL" sz="2000" dirty="0" smtClean="0">
                <a:solidFill>
                  <a:srgbClr val="000000"/>
                </a:solidFill>
                <a:latin typeface="Arial"/>
              </a:rPr>
              <a:t>  (1 – 8 per node)</a:t>
            </a:r>
          </a:p>
          <a:p>
            <a:pPr lvl="1">
              <a:buClr>
                <a:srgbClr val="00FF00"/>
              </a:buClr>
              <a:buSzPct val="100000"/>
              <a:buFont typeface="Marlett" pitchFamily="2" charset="2"/>
              <a:buChar char="5"/>
            </a:pPr>
            <a:r>
              <a:rPr lang="en-US" sz="2000" dirty="0" smtClean="0">
                <a:solidFill>
                  <a:srgbClr val="000000"/>
                </a:solidFill>
                <a:latin typeface="Arial"/>
              </a:rPr>
              <a:t>PEs within a compute node are</a:t>
            </a:r>
            <a:br>
              <a:rPr lang="en-US" sz="2000" dirty="0" smtClean="0">
                <a:solidFill>
                  <a:srgbClr val="000000"/>
                </a:solidFill>
                <a:latin typeface="Arial"/>
              </a:rPr>
            </a:br>
            <a:r>
              <a:rPr lang="en-US" sz="2000" dirty="0" smtClean="0">
                <a:solidFill>
                  <a:srgbClr val="000000"/>
                </a:solidFill>
                <a:latin typeface="Arial"/>
              </a:rPr>
              <a:t>    homogeneous</a:t>
            </a:r>
          </a:p>
          <a:p>
            <a:pPr>
              <a:buClr>
                <a:srgbClr val="FF0000"/>
              </a:buClr>
              <a:buSzPct val="100000"/>
              <a:buFont typeface="Arial" pitchFamily="34" charset="0"/>
              <a:buChar char="●"/>
            </a:pPr>
            <a:r>
              <a:rPr lang="en-US" sz="2000" dirty="0" smtClean="0">
                <a:solidFill>
                  <a:srgbClr val="000000"/>
                </a:solidFill>
                <a:latin typeface="Arial"/>
              </a:rPr>
              <a:t>no multi-tasking within a PE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0"/>
                                        <p:tgtEl>
                                          <p:spTgt spid="66"/>
                                        </p:tgtEl>
                                      </p:cBhvr>
                                    </p:animEffect>
                                    <p:set>
                                      <p:cBhvr>
                                        <p:cTn id="7" dur="1" fill="hold">
                                          <p:stCondLst>
                                            <p:cond delay="4999"/>
                                          </p:stCondLst>
                                        </p:cTn>
                                        <p:tgtEl>
                                          <p:spTgt spid="6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8.33333E-6 -2.59259E-6 L 0.32084 -0.13518 " pathEditMode="relative" ptsTypes="AA">
                                      <p:cBhvr>
                                        <p:cTn id="11" dur="1000" fill="hold"/>
                                        <p:tgtEl>
                                          <p:spTgt spid="52"/>
                                        </p:tgtEl>
                                        <p:attrNameLst>
                                          <p:attrName>ppt_x</p:attrName>
                                          <p:attrName>ppt_y</p:attrName>
                                        </p:attrNameLst>
                                      </p:cBhvr>
                                    </p:animMotion>
                                  </p:childTnLst>
                                </p:cTn>
                              </p:par>
                              <p:par>
                                <p:cTn id="12" presetID="0" presetClass="path" presetSubtype="0" accel="50000" decel="50000" fill="hold" grpId="0" nodeType="withEffect">
                                  <p:stCondLst>
                                    <p:cond delay="0"/>
                                  </p:stCondLst>
                                  <p:childTnLst>
                                    <p:animMotion origin="layout" path="M -1.11111E-6 -4.07407E-6 L 0.32778 -0.02407 " pathEditMode="relative" rAng="0" ptsTypes="AA">
                                      <p:cBhvr>
                                        <p:cTn id="13" dur="1000" fill="hold"/>
                                        <p:tgtEl>
                                          <p:spTgt spid="53"/>
                                        </p:tgtEl>
                                        <p:attrNameLst>
                                          <p:attrName>ppt_x</p:attrName>
                                          <p:attrName>ppt_y</p:attrName>
                                        </p:attrNameLst>
                                      </p:cBhvr>
                                      <p:rCtr x="164" y="-12"/>
                                    </p:animMotion>
                                  </p:childTnLst>
                                </p:cTn>
                              </p:par>
                              <p:par>
                                <p:cTn id="14" presetID="0" presetClass="path" presetSubtype="0" accel="50000" decel="50000" fill="hold" grpId="0" nodeType="withEffect">
                                  <p:stCondLst>
                                    <p:cond delay="0"/>
                                  </p:stCondLst>
                                  <p:childTnLst>
                                    <p:animMotion origin="layout" path="M -0.00416 3.7037E-6 L 0.32709 0.06851 " pathEditMode="relative" rAng="0" ptsTypes="AA">
                                      <p:cBhvr>
                                        <p:cTn id="15" dur="1000" fill="hold"/>
                                        <p:tgtEl>
                                          <p:spTgt spid="55"/>
                                        </p:tgtEl>
                                        <p:attrNameLst>
                                          <p:attrName>ppt_x</p:attrName>
                                          <p:attrName>ppt_y</p:attrName>
                                        </p:attrNameLst>
                                      </p:cBhvr>
                                      <p:rCtr x="166" y="34"/>
                                    </p:animMotion>
                                  </p:childTnLst>
                                </p:cTn>
                              </p:par>
                              <p:par>
                                <p:cTn id="16" presetID="0" presetClass="path" presetSubtype="0" accel="50000" decel="50000" fill="hold" grpId="0" nodeType="withEffect">
                                  <p:stCondLst>
                                    <p:cond delay="0"/>
                                  </p:stCondLst>
                                  <p:childTnLst>
                                    <p:animMotion origin="layout" path="M 2.77778E-6 7.40741E-7 L 0.4375 0.11574 " pathEditMode="relative" ptsTypes="AA">
                                      <p:cBhvr>
                                        <p:cTn id="17" dur="1000" fill="hold"/>
                                        <p:tgtEl>
                                          <p:spTgt spid="62"/>
                                        </p:tgtEl>
                                        <p:attrNameLst>
                                          <p:attrName>ppt_x</p:attrName>
                                          <p:attrName>ppt_y</p:attrName>
                                        </p:attrNameLst>
                                      </p:cBhvr>
                                    </p:animMotion>
                                  </p:childTnLst>
                                </p:cTn>
                              </p:par>
                            </p:childTnLst>
                          </p:cTn>
                        </p:par>
                        <p:par>
                          <p:cTn id="18" fill="hold">
                            <p:stCondLst>
                              <p:cond delay="1000"/>
                            </p:stCondLst>
                            <p:childTnLst>
                              <p:par>
                                <p:cTn id="19" presetID="0" presetClass="path" presetSubtype="0" accel="50000" decel="50000" fill="hold" grpId="0" nodeType="afterEffect">
                                  <p:stCondLst>
                                    <p:cond delay="0"/>
                                  </p:stCondLst>
                                  <p:childTnLst>
                                    <p:animMotion origin="layout" path="M 5E-6 -7.40741E-7 L 0.40522 -0.0713 " pathEditMode="relative" ptsTypes="AA">
                                      <p:cBhvr>
                                        <p:cTn id="20" dur="1000" fill="hold"/>
                                        <p:tgtEl>
                                          <p:spTgt spid="61"/>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1.11111E-6 4.44444E-6 L 0.36319 -0.21575 " pathEditMode="relative" rAng="0" ptsTypes="AA">
                                      <p:cBhvr>
                                        <p:cTn id="22" dur="1000" fill="hold"/>
                                        <p:tgtEl>
                                          <p:spTgt spid="65"/>
                                        </p:tgtEl>
                                        <p:attrNameLst>
                                          <p:attrName>ppt_x</p:attrName>
                                          <p:attrName>ppt_y</p:attrName>
                                        </p:attrNameLst>
                                      </p:cBhvr>
                                      <p:rCtr x="182" y="-108"/>
                                    </p:animMotion>
                                  </p:childTnLst>
                                </p:cTn>
                              </p:par>
                              <p:par>
                                <p:cTn id="23" presetID="0" presetClass="path" presetSubtype="0" accel="50000" decel="50000" fill="hold" grpId="0" nodeType="withEffect">
                                  <p:stCondLst>
                                    <p:cond delay="0"/>
                                  </p:stCondLst>
                                  <p:childTnLst>
                                    <p:animMotion origin="layout" path="M 2.77778E-6 -7.40741E-7 L 0.36007 0.03149 " pathEditMode="relative" ptsTypes="AA">
                                      <p:cBhvr>
                                        <p:cTn id="24" dur="1000" fill="hold"/>
                                        <p:tgtEl>
                                          <p:spTgt spid="64"/>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2.77778E-6 -3.33333E-6 L 0.26528 0.20255 " pathEditMode="relative" ptsTypes="AA">
                                      <p:cBhvr>
                                        <p:cTn id="26" dur="1000" fill="hold"/>
                                        <p:tgtEl>
                                          <p:spTgt spid="54"/>
                                        </p:tgtEl>
                                        <p:attrNameLst>
                                          <p:attrName>ppt_x</p:attrName>
                                          <p:attrName>ppt_y</p:attrName>
                                        </p:attrNameLst>
                                      </p:cBhvr>
                                    </p:animMotion>
                                  </p:childTnLst>
                                </p:cTn>
                              </p:par>
                            </p:childTnLst>
                          </p:cTn>
                        </p:par>
                        <p:par>
                          <p:cTn id="27" fill="hold">
                            <p:stCondLst>
                              <p:cond delay="2000"/>
                            </p:stCondLst>
                            <p:childTnLst>
                              <p:par>
                                <p:cTn id="28" presetID="0" presetClass="path" presetSubtype="0" accel="50000" decel="50000" fill="hold" grpId="0" nodeType="afterEffect">
                                  <p:stCondLst>
                                    <p:cond delay="0"/>
                                  </p:stCondLst>
                                  <p:childTnLst>
                                    <p:animMotion origin="layout" path="M -0.00035 0 L 0.46667 -0.08079 " pathEditMode="relative" ptsTypes="AA">
                                      <p:cBhvr>
                                        <p:cTn id="29" dur="1000" fill="hold"/>
                                        <p:tgtEl>
                                          <p:spTgt spid="56"/>
                                        </p:tgtEl>
                                        <p:attrNameLst>
                                          <p:attrName>ppt_x</p:attrName>
                                          <p:attrName>ppt_y</p:attrName>
                                        </p:attrNameLst>
                                      </p:cBhvr>
                                    </p:animMotion>
                                  </p:childTnLst>
                                </p:cTn>
                              </p:par>
                              <p:par>
                                <p:cTn id="30" presetID="0" presetClass="path" presetSubtype="0" accel="50000" decel="50000" fill="hold" grpId="0" nodeType="withEffect">
                                  <p:stCondLst>
                                    <p:cond delay="0"/>
                                  </p:stCondLst>
                                  <p:childTnLst>
                                    <p:animMotion origin="layout" path="M 1.11111E-6 0 L 0.2625 -0.08079 " pathEditMode="relative" ptsTypes="AA">
                                      <p:cBhvr>
                                        <p:cTn id="31" dur="1000" fill="hold"/>
                                        <p:tgtEl>
                                          <p:spTgt spid="57"/>
                                        </p:tgtEl>
                                        <p:attrNameLst>
                                          <p:attrName>ppt_x</p:attrName>
                                          <p:attrName>ppt_y</p:attrName>
                                        </p:attrNameLst>
                                      </p:cBhvr>
                                    </p:animMotion>
                                  </p:childTnLst>
                                </p:cTn>
                              </p:par>
                              <p:par>
                                <p:cTn id="32" presetID="0" presetClass="path" presetSubtype="0" accel="50000" decel="50000" fill="hold" grpId="0" nodeType="withEffect">
                                  <p:stCondLst>
                                    <p:cond delay="0"/>
                                  </p:stCondLst>
                                  <p:childTnLst>
                                    <p:animMotion origin="layout" path="M 1.11111E-6 0 L 0.24166 0.08056 " pathEditMode="relative" ptsTypes="AA">
                                      <p:cBhvr>
                                        <p:cTn id="33" dur="1000" fill="hold"/>
                                        <p:tgtEl>
                                          <p:spTgt spid="58"/>
                                        </p:tgtEl>
                                        <p:attrNameLst>
                                          <p:attrName>ppt_x</p:attrName>
                                          <p:attrName>ppt_y</p:attrName>
                                        </p:attrNameLst>
                                      </p:cBhvr>
                                    </p:animMotion>
                                  </p:childTnLst>
                                </p:cTn>
                              </p:par>
                              <p:par>
                                <p:cTn id="34" presetID="0" presetClass="path" presetSubtype="0" accel="50000" decel="50000" fill="hold" grpId="0" nodeType="withEffect">
                                  <p:stCondLst>
                                    <p:cond delay="0"/>
                                  </p:stCondLst>
                                  <p:childTnLst>
                                    <p:animMotion origin="layout" path="M 3.88889E-6 0 L 0.3816 0.23588 " pathEditMode="relative" ptsTypes="AA">
                                      <p:cBhvr>
                                        <p:cTn id="35" dur="1000" fill="hold"/>
                                        <p:tgtEl>
                                          <p:spTgt spid="59"/>
                                        </p:tgtEl>
                                        <p:attrNameLst>
                                          <p:attrName>ppt_x</p:attrName>
                                          <p:attrName>ppt_y</p:attrName>
                                        </p:attrNameLst>
                                      </p:cBhvr>
                                    </p:animMotion>
                                  </p:childTnLst>
                                </p:cTn>
                              </p:par>
                              <p:par>
                                <p:cTn id="36" presetID="0" presetClass="path" presetSubtype="0" accel="50000" decel="50000" fill="hold" grpId="0" nodeType="withEffect">
                                  <p:stCondLst>
                                    <p:cond delay="0"/>
                                  </p:stCondLst>
                                  <p:childTnLst>
                                    <p:animMotion origin="layout" path="M -1.66667E-6 0 L 0.2184 -0.13519 " pathEditMode="relative" ptsTypes="AA">
                                      <p:cBhvr>
                                        <p:cTn id="37" dur="1000" fill="hold"/>
                                        <p:tgtEl>
                                          <p:spTgt spid="60"/>
                                        </p:tgtEl>
                                        <p:attrNameLst>
                                          <p:attrName>ppt_x</p:attrName>
                                          <p:attrName>ppt_y</p:attrName>
                                        </p:attrNameLst>
                                      </p:cBhvr>
                                    </p:animMotion>
                                  </p:childTnLst>
                                </p:cTn>
                              </p:par>
                              <p:par>
                                <p:cTn id="38" presetID="0" presetClass="path" presetSubtype="0" accel="50000" decel="50000" fill="hold" grpId="0" nodeType="withEffect">
                                  <p:stCondLst>
                                    <p:cond delay="0"/>
                                  </p:stCondLst>
                                  <p:childTnLst>
                                    <p:animMotion origin="layout" path="M 5E-6 -3.33333E-6 L 0.26563 0.20255 " pathEditMode="relative" ptsTypes="AA">
                                      <p:cBhvr>
                                        <p:cTn id="39" dur="1000" fill="hold"/>
                                        <p:tgtEl>
                                          <p:spTgt spid="63"/>
                                        </p:tgtEl>
                                        <p:attrNameLst>
                                          <p:attrName>ppt_x</p:attrName>
                                          <p:attrName>ppt_y</p:attrName>
                                        </p:attrNameLst>
                                      </p:cBhvr>
                                    </p:animMotion>
                                  </p:childTnLst>
                                </p:cTn>
                              </p:par>
                              <p:par>
                                <p:cTn id="40" presetID="1" presetClass="exit"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hidden"/>
                                      </p:to>
                                    </p:set>
                                  </p:childTnLst>
                                </p:cTn>
                              </p:par>
                              <p:par>
                                <p:cTn id="42" presetID="1" presetClass="exit"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66"/>
                                        </p:tgtEl>
                                        <p:attrNameLst>
                                          <p:attrName>style.visibility</p:attrName>
                                        </p:attrNameLst>
                                      </p:cBhvr>
                                      <p:to>
                                        <p:strVal val="hidden"/>
                                      </p:to>
                                    </p:set>
                                  </p:childTnLst>
                                </p:cTn>
                              </p:par>
                            </p:childTnLst>
                          </p:cTn>
                        </p:par>
                        <p:par>
                          <p:cTn id="46" fill="hold">
                            <p:stCondLst>
                              <p:cond delay="3000"/>
                            </p:stCondLst>
                            <p:childTnLst>
                              <p:par>
                                <p:cTn id="47" presetID="1" presetClass="entr" presetSubtype="0"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2">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2">
                                            <p:txEl>
                                              <p:pRg st="1" end="1"/>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2">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6" grpId="1" animBg="1"/>
      <p:bldP spid="82"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5" descr="windows-home-server-from-hp"/>
          <p:cNvPicPr>
            <a:picLocks noChangeAspect="1" noChangeArrowheads="1"/>
          </p:cNvPicPr>
          <p:nvPr/>
        </p:nvPicPr>
        <p:blipFill>
          <a:blip r:embed="rId2" cstate="print"/>
          <a:stretch>
            <a:fillRect/>
          </a:stretch>
        </p:blipFill>
        <p:spPr bwMode="auto">
          <a:xfrm>
            <a:off x="546100" y="2293799"/>
            <a:ext cx="796078" cy="944367"/>
          </a:xfrm>
          <a:prstGeom prst="rect">
            <a:avLst/>
          </a:prstGeom>
          <a:noFill/>
          <a:ln w="9525">
            <a:noFill/>
            <a:miter lim="800000"/>
            <a:headEnd/>
            <a:tailEnd/>
          </a:ln>
        </p:spPr>
      </p:pic>
      <p:sp>
        <p:nvSpPr>
          <p:cNvPr id="91" name="TextBox 90"/>
          <p:cNvSpPr txBox="1"/>
          <p:nvPr/>
        </p:nvSpPr>
        <p:spPr>
          <a:xfrm>
            <a:off x="5905500" y="3449713"/>
            <a:ext cx="3340100" cy="3307059"/>
          </a:xfrm>
          <a:prstGeom prst="rect">
            <a:avLst/>
          </a:prstGeom>
          <a:solidFill>
            <a:schemeClr val="bg1"/>
          </a:solidFill>
        </p:spPr>
        <p:txBody>
          <a:bodyPr wrap="square" rtlCol="0">
            <a:spAutoFit/>
          </a:bodyPr>
          <a:lstStyle/>
          <a:p>
            <a:pPr>
              <a:buClr>
                <a:srgbClr val="FF0000"/>
              </a:buClr>
              <a:buFont typeface="Arial" pitchFamily="34" charset="0"/>
              <a:buChar char="●"/>
            </a:pPr>
            <a:r>
              <a:rPr lang="en-US" sz="2400" dirty="0" smtClean="0"/>
              <a:t>input data sets are</a:t>
            </a:r>
            <a:br>
              <a:rPr lang="en-US" sz="2400" dirty="0" smtClean="0"/>
            </a:br>
            <a:r>
              <a:rPr lang="en-US" sz="2400" dirty="0" smtClean="0"/>
              <a:t>  staged to RAM</a:t>
            </a:r>
          </a:p>
          <a:p>
            <a:pPr>
              <a:buClr>
                <a:srgbClr val="FF0000"/>
              </a:buClr>
              <a:buFont typeface="Arial" pitchFamily="34" charset="0"/>
              <a:buChar char="●"/>
            </a:pPr>
            <a:r>
              <a:rPr lang="en-US" sz="2400" dirty="0" smtClean="0"/>
              <a:t>task 1 (</a:t>
            </a:r>
            <a:r>
              <a:rPr lang="en-US" sz="2400" i="1" dirty="0" smtClean="0"/>
              <a:t>t</a:t>
            </a:r>
            <a:r>
              <a:rPr lang="en-US" sz="2400" baseline="-25000" dirty="0" smtClean="0"/>
              <a:t>1</a:t>
            </a:r>
            <a:r>
              <a:rPr lang="en-US" sz="2400" dirty="0" smtClean="0"/>
              <a:t>) can start </a:t>
            </a:r>
            <a:br>
              <a:rPr lang="en-US" sz="2400" dirty="0" smtClean="0"/>
            </a:br>
            <a:r>
              <a:rPr lang="en-US" sz="2400" dirty="0" smtClean="0"/>
              <a:t>   execution</a:t>
            </a:r>
          </a:p>
          <a:p>
            <a:pPr>
              <a:spcAft>
                <a:spcPts val="300"/>
              </a:spcAft>
              <a:buClr>
                <a:srgbClr val="FF0000"/>
              </a:buClr>
              <a:buFont typeface="Arial" pitchFamily="34" charset="0"/>
              <a:buChar char="●"/>
            </a:pPr>
            <a:r>
              <a:rPr lang="en-US" sz="2400" dirty="0" smtClean="0"/>
              <a:t>result is stored in</a:t>
            </a:r>
            <a:br>
              <a:rPr lang="en-US" sz="2400" dirty="0" smtClean="0"/>
            </a:br>
            <a:r>
              <a:rPr lang="en-US" sz="2400" dirty="0" smtClean="0"/>
              <a:t>  RAM</a:t>
            </a:r>
            <a:r>
              <a:rPr lang="en-US" sz="2400" i="1" baseline="-25000" dirty="0" smtClean="0"/>
              <a:t>j</a:t>
            </a:r>
          </a:p>
          <a:p>
            <a:pPr lvl="1">
              <a:buClr>
                <a:srgbClr val="00FF00"/>
              </a:buClr>
              <a:buFont typeface="Marlett" pitchFamily="2" charset="2"/>
              <a:buChar char="5"/>
            </a:pPr>
            <a:r>
              <a:rPr lang="en-US" sz="2400" dirty="0" smtClean="0"/>
              <a:t>RAM space</a:t>
            </a:r>
            <a:br>
              <a:rPr lang="en-US" sz="2400" dirty="0" smtClean="0"/>
            </a:br>
            <a:r>
              <a:rPr lang="en-US" sz="2400" dirty="0" smtClean="0"/>
              <a:t>    is limited</a:t>
            </a:r>
            <a:endParaRPr lang="en-US" sz="2400" dirty="0"/>
          </a:p>
        </p:txBody>
      </p:sp>
      <p:grpSp>
        <p:nvGrpSpPr>
          <p:cNvPr id="31" name="Group 30"/>
          <p:cNvGrpSpPr/>
          <p:nvPr/>
        </p:nvGrpSpPr>
        <p:grpSpPr>
          <a:xfrm>
            <a:off x="633412" y="3098800"/>
            <a:ext cx="5348288" cy="3526134"/>
            <a:chOff x="2779712" y="3623964"/>
            <a:chExt cx="5348288" cy="3526134"/>
          </a:xfrm>
        </p:grpSpPr>
        <p:sp>
          <p:nvSpPr>
            <p:cNvPr id="33" name="Oval 41"/>
            <p:cNvSpPr>
              <a:spLocks noChangeArrowheads="1"/>
            </p:cNvSpPr>
            <p:nvPr/>
          </p:nvSpPr>
          <p:spPr bwMode="auto">
            <a:xfrm>
              <a:off x="4216400" y="5829300"/>
              <a:ext cx="914400" cy="914400"/>
            </a:xfrm>
            <a:prstGeom prst="ellipse">
              <a:avLst/>
            </a:prstGeom>
            <a:noFill/>
            <a:ln w="9525" algn="ctr">
              <a:solidFill>
                <a:schemeClr val="tx1"/>
              </a:solidFill>
              <a:round/>
              <a:headEnd/>
              <a:tailEnd/>
            </a:ln>
          </p:spPr>
          <p:txBody>
            <a:bodyPr lIns="0" tIns="91440" rIns="0" bIns="0"/>
            <a:lstStyle/>
            <a:p>
              <a:pPr>
                <a:buNone/>
              </a:pPr>
              <a:r>
                <a:rPr kumimoji="1" lang="en-US" sz="1600" dirty="0" smtClean="0">
                  <a:latin typeface="+mn-lt"/>
                </a:rPr>
                <a:t>PE</a:t>
              </a:r>
              <a:r>
                <a:rPr lang="en-US" sz="1600" i="1" baseline="-25000" dirty="0" smtClean="0">
                  <a:latin typeface="+mn-lt"/>
                </a:rPr>
                <a:t>j</a:t>
              </a:r>
              <a:r>
                <a:rPr lang="en-US" sz="1600" baseline="-25000" dirty="0" smtClean="0">
                  <a:latin typeface="+mn-lt"/>
                </a:rPr>
                <a:t>,1</a:t>
              </a:r>
              <a:endParaRPr kumimoji="1" lang="en-US" sz="1600" baseline="-25000" dirty="0">
                <a:latin typeface="+mn-lt"/>
              </a:endParaRPr>
            </a:p>
          </p:txBody>
        </p:sp>
        <p:cxnSp>
          <p:nvCxnSpPr>
            <p:cNvPr id="34" name="Straight Arrow Connector 45"/>
            <p:cNvCxnSpPr>
              <a:cxnSpLocks noChangeShapeType="1"/>
              <a:endCxn id="39" idx="0"/>
            </p:cNvCxnSpPr>
            <p:nvPr/>
          </p:nvCxnSpPr>
          <p:spPr bwMode="auto">
            <a:xfrm rot="16200000" flipH="1">
              <a:off x="5936266" y="5711222"/>
              <a:ext cx="227806" cy="8350"/>
            </a:xfrm>
            <a:prstGeom prst="straightConnector1">
              <a:avLst/>
            </a:prstGeom>
            <a:noFill/>
            <a:ln w="9525" algn="ctr">
              <a:solidFill>
                <a:schemeClr val="tx1"/>
              </a:solidFill>
              <a:round/>
              <a:headEnd type="arrow" w="med" len="med"/>
              <a:tailEnd type="arrow" w="med" len="med"/>
            </a:ln>
          </p:spPr>
        </p:cxnSp>
        <p:cxnSp>
          <p:nvCxnSpPr>
            <p:cNvPr id="35" name="Straight Arrow Connector 48"/>
            <p:cNvCxnSpPr>
              <a:cxnSpLocks noChangeShapeType="1"/>
              <a:endCxn id="33" idx="0"/>
            </p:cNvCxnSpPr>
            <p:nvPr/>
          </p:nvCxnSpPr>
          <p:spPr bwMode="auto">
            <a:xfrm rot="16200000" flipH="1">
              <a:off x="4521201" y="5676901"/>
              <a:ext cx="228600" cy="76198"/>
            </a:xfrm>
            <a:prstGeom prst="straightConnector1">
              <a:avLst/>
            </a:prstGeom>
            <a:noFill/>
            <a:ln w="9525" algn="ctr">
              <a:solidFill>
                <a:schemeClr val="tx1"/>
              </a:solidFill>
              <a:round/>
              <a:headEnd type="arrow" w="med" len="med"/>
              <a:tailEnd type="arrow" w="med" len="med"/>
            </a:ln>
          </p:spPr>
        </p:cxnSp>
        <p:sp>
          <p:nvSpPr>
            <p:cNvPr id="36" name="TextBox 16"/>
            <p:cNvSpPr txBox="1">
              <a:spLocks noChangeArrowheads="1"/>
            </p:cNvSpPr>
            <p:nvPr/>
          </p:nvSpPr>
          <p:spPr bwMode="auto">
            <a:xfrm>
              <a:off x="2779712" y="5121414"/>
              <a:ext cx="1651000" cy="707886"/>
            </a:xfrm>
            <a:prstGeom prst="rect">
              <a:avLst/>
            </a:prstGeom>
            <a:noFill/>
            <a:ln w="9525">
              <a:noFill/>
              <a:miter lim="800000"/>
              <a:headEnd/>
              <a:tailEnd/>
            </a:ln>
          </p:spPr>
          <p:txBody>
            <a:bodyPr wrap="square">
              <a:spAutoFit/>
            </a:bodyPr>
            <a:lstStyle/>
            <a:p>
              <a:pPr algn="ctr"/>
              <a:r>
                <a:rPr lang="en-US" sz="2000" dirty="0" smtClean="0">
                  <a:latin typeface="+mn-lt"/>
                </a:rPr>
                <a:t>compute</a:t>
              </a:r>
              <a:br>
                <a:rPr lang="en-US" sz="2000" dirty="0" smtClean="0">
                  <a:latin typeface="+mn-lt"/>
                </a:rPr>
              </a:br>
              <a:r>
                <a:rPr lang="en-US" sz="2000" dirty="0" smtClean="0">
                  <a:latin typeface="+mn-lt"/>
                </a:rPr>
                <a:t>node </a:t>
              </a:r>
              <a:r>
                <a:rPr lang="en-US" sz="2000" i="1" dirty="0" smtClean="0">
                  <a:latin typeface="+mn-lt"/>
                </a:rPr>
                <a:t>j</a:t>
              </a:r>
              <a:endParaRPr lang="en-US" sz="2000" i="1" dirty="0">
                <a:latin typeface="+mn-lt"/>
              </a:endParaRPr>
            </a:p>
          </p:txBody>
        </p:sp>
        <p:sp>
          <p:nvSpPr>
            <p:cNvPr id="37" name="Rounded Rectangle 36"/>
            <p:cNvSpPr/>
            <p:nvPr/>
          </p:nvSpPr>
          <p:spPr bwMode="auto">
            <a:xfrm>
              <a:off x="4216400" y="4004964"/>
              <a:ext cx="2768600" cy="1748136"/>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1"/>
                </a:buClr>
                <a:buSzTx/>
                <a:buFontTx/>
                <a:buChar char="•"/>
                <a:tabLst/>
              </a:pPr>
              <a:endParaRPr kumimoji="1" lang="en-US" sz="2400" b="0" i="0" u="none" strike="noStrike" cap="none" normalizeH="0" baseline="0" dirty="0" smtClean="0">
                <a:ln>
                  <a:noFill/>
                </a:ln>
                <a:solidFill>
                  <a:schemeClr val="tx1"/>
                </a:solidFill>
                <a:effectLst/>
                <a:latin typeface="+mn-lt"/>
              </a:endParaRPr>
            </a:p>
            <a:p>
              <a:pPr marL="0" marR="0" indent="0" algn="ctr" defTabSz="914400" rtl="0" eaLnBrk="0" fontAlgn="base" latinLnBrk="0" hangingPunct="0">
                <a:lnSpc>
                  <a:spcPct val="100000"/>
                </a:lnSpc>
                <a:spcBef>
                  <a:spcPct val="20000"/>
                </a:spcBef>
                <a:spcAft>
                  <a:spcPct val="0"/>
                </a:spcAft>
                <a:buClr>
                  <a:schemeClr val="bg1"/>
                </a:buClr>
                <a:buSzTx/>
                <a:tabLst/>
              </a:pPr>
              <a:endParaRPr kumimoji="1" lang="en-US" sz="2400" b="0" i="0" u="none" strike="noStrike" cap="none" normalizeH="0" baseline="-25000" dirty="0" smtClean="0">
                <a:ln>
                  <a:noFill/>
                </a:ln>
                <a:solidFill>
                  <a:schemeClr val="tx1"/>
                </a:solidFill>
                <a:effectLst/>
                <a:latin typeface="+mn-lt"/>
              </a:endParaRPr>
            </a:p>
          </p:txBody>
        </p:sp>
        <p:sp>
          <p:nvSpPr>
            <p:cNvPr id="38" name="Rectangle 37"/>
            <p:cNvSpPr/>
            <p:nvPr/>
          </p:nvSpPr>
          <p:spPr bwMode="auto">
            <a:xfrm>
              <a:off x="4140200" y="4004964"/>
              <a:ext cx="2844800" cy="2814936"/>
            </a:xfrm>
            <a:prstGeom prst="rect">
              <a:avLst/>
            </a:prstGeom>
            <a:noFill/>
            <a:ln w="952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2400" b="0" i="0" u="none" strike="noStrike" cap="none" normalizeH="0" baseline="0" smtClean="0">
                <a:ln>
                  <a:noFill/>
                </a:ln>
                <a:solidFill>
                  <a:schemeClr val="tx1"/>
                </a:solidFill>
                <a:effectLst/>
                <a:latin typeface="+mn-lt"/>
              </a:endParaRPr>
            </a:p>
          </p:txBody>
        </p:sp>
        <p:sp>
          <p:nvSpPr>
            <p:cNvPr id="39" name="Oval 41"/>
            <p:cNvSpPr>
              <a:spLocks noChangeArrowheads="1"/>
            </p:cNvSpPr>
            <p:nvPr/>
          </p:nvSpPr>
          <p:spPr bwMode="auto">
            <a:xfrm>
              <a:off x="5588000" y="5829300"/>
              <a:ext cx="932688" cy="932688"/>
            </a:xfrm>
            <a:prstGeom prst="ellipse">
              <a:avLst/>
            </a:prstGeom>
            <a:noFill/>
            <a:ln w="9525" algn="ctr">
              <a:solidFill>
                <a:schemeClr val="tx1"/>
              </a:solidFill>
              <a:round/>
              <a:headEnd/>
              <a:tailEnd/>
            </a:ln>
          </p:spPr>
          <p:txBody>
            <a:bodyPr wrap="none" lIns="0" tIns="91440" rIns="0" bIns="0"/>
            <a:lstStyle/>
            <a:p>
              <a:pPr eaLnBrk="0" hangingPunct="0">
                <a:spcBef>
                  <a:spcPct val="20000"/>
                </a:spcBef>
                <a:buClr>
                  <a:schemeClr val="bg1"/>
                </a:buClr>
                <a:buNone/>
              </a:pPr>
              <a:r>
                <a:rPr kumimoji="1" lang="en-US" sz="1600" dirty="0" smtClean="0">
                  <a:latin typeface="+mn-lt"/>
                </a:rPr>
                <a:t>PE</a:t>
              </a:r>
              <a:r>
                <a:rPr lang="en-US" sz="1800" i="1" baseline="-25000" dirty="0" smtClean="0">
                  <a:latin typeface="+mn-lt"/>
                </a:rPr>
                <a:t>j</a:t>
              </a:r>
              <a:r>
                <a:rPr kumimoji="1" lang="en-US" sz="1800" baseline="-25000" dirty="0" smtClean="0">
                  <a:latin typeface="+mn-lt"/>
                </a:rPr>
                <a:t>,8</a:t>
              </a:r>
              <a:endParaRPr kumimoji="1" lang="en-US" sz="2400" baseline="-25000" dirty="0">
                <a:latin typeface="+mn-lt"/>
              </a:endParaRPr>
            </a:p>
          </p:txBody>
        </p:sp>
        <p:sp>
          <p:nvSpPr>
            <p:cNvPr id="40" name="TextBox 39"/>
            <p:cNvSpPr txBox="1"/>
            <p:nvPr/>
          </p:nvSpPr>
          <p:spPr>
            <a:xfrm>
              <a:off x="5054600" y="6134100"/>
              <a:ext cx="457200" cy="461665"/>
            </a:xfrm>
            <a:prstGeom prst="rect">
              <a:avLst/>
            </a:prstGeom>
            <a:noFill/>
          </p:spPr>
          <p:txBody>
            <a:bodyPr wrap="square" rtlCol="0">
              <a:spAutoFit/>
            </a:bodyPr>
            <a:lstStyle/>
            <a:p>
              <a:r>
                <a:rPr lang="en-US" sz="2400" dirty="0" smtClean="0">
                  <a:latin typeface="+mn-lt"/>
                </a:rPr>
                <a:t>…</a:t>
              </a:r>
              <a:endParaRPr lang="en-US" sz="2400" dirty="0">
                <a:latin typeface="+mn-lt"/>
              </a:endParaRPr>
            </a:p>
          </p:txBody>
        </p:sp>
        <p:sp>
          <p:nvSpPr>
            <p:cNvPr id="44" name="Rounded Rectangle 43"/>
            <p:cNvSpPr/>
            <p:nvPr/>
          </p:nvSpPr>
          <p:spPr bwMode="auto">
            <a:xfrm>
              <a:off x="5635244" y="4300834"/>
              <a:ext cx="1146556" cy="1299865"/>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1"/>
                </a:buClr>
                <a:buSzTx/>
                <a:buNone/>
                <a:tabLst/>
              </a:pPr>
              <a:r>
                <a:rPr kumimoji="1" lang="en-US" sz="2400" b="0" i="0" u="none" strike="noStrike" cap="none" normalizeH="0" baseline="0" dirty="0" smtClean="0">
                  <a:ln>
                    <a:noFill/>
                  </a:ln>
                  <a:solidFill>
                    <a:schemeClr val="tx1"/>
                  </a:solidFill>
                  <a:effectLst/>
                  <a:latin typeface="+mn-lt"/>
                </a:rPr>
                <a:t>RAM</a:t>
              </a:r>
              <a:r>
                <a:rPr kumimoji="1" lang="en-US" sz="2400" b="0" i="1" u="none" strike="noStrike" cap="none" normalizeH="0" baseline="-25000" dirty="0" smtClean="0">
                  <a:ln>
                    <a:noFill/>
                  </a:ln>
                  <a:solidFill>
                    <a:schemeClr val="tx1"/>
                  </a:solidFill>
                  <a:effectLst/>
                  <a:latin typeface="+mn-lt"/>
                </a:rPr>
                <a:t>j</a:t>
              </a:r>
            </a:p>
          </p:txBody>
        </p:sp>
        <p:sp>
          <p:nvSpPr>
            <p:cNvPr id="45" name="Can 44"/>
            <p:cNvSpPr/>
            <p:nvPr/>
          </p:nvSpPr>
          <p:spPr bwMode="auto">
            <a:xfrm>
              <a:off x="4292600" y="4178298"/>
              <a:ext cx="1143000" cy="1422402"/>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r>
                <a:rPr kumimoji="1" lang="en-US" sz="2400" b="0" i="0" u="none" strike="noStrike" cap="none" normalizeH="0" baseline="0" dirty="0" err="1" smtClean="0">
                  <a:ln>
                    <a:noFill/>
                  </a:ln>
                  <a:solidFill>
                    <a:schemeClr val="tx1"/>
                  </a:solidFill>
                  <a:effectLst/>
                  <a:latin typeface="+mn-lt"/>
                </a:rPr>
                <a:t>HD</a:t>
              </a:r>
              <a:r>
                <a:rPr kumimoji="1" lang="en-US" sz="2400" b="0" i="1" u="none" strike="noStrike" cap="none" normalizeH="0" baseline="-25000" dirty="0" err="1" smtClean="0">
                  <a:ln>
                    <a:noFill/>
                  </a:ln>
                  <a:solidFill>
                    <a:schemeClr val="tx1"/>
                  </a:solidFill>
                  <a:effectLst/>
                  <a:latin typeface="+mn-lt"/>
                </a:rPr>
                <a:t>j</a:t>
              </a:r>
              <a:endParaRPr kumimoji="1" lang="en-US" sz="2400" b="0" i="1" u="none" strike="noStrike" cap="none" normalizeH="0" baseline="-25000" dirty="0" smtClean="0">
                <a:ln>
                  <a:noFill/>
                </a:ln>
                <a:solidFill>
                  <a:schemeClr val="tx1"/>
                </a:solidFill>
                <a:effectLst/>
                <a:latin typeface="+mn-lt"/>
              </a:endParaRPr>
            </a:p>
          </p:txBody>
        </p:sp>
        <p:cxnSp>
          <p:nvCxnSpPr>
            <p:cNvPr id="66" name="Straight Arrow Connector 65"/>
            <p:cNvCxnSpPr/>
            <p:nvPr/>
          </p:nvCxnSpPr>
          <p:spPr bwMode="auto">
            <a:xfrm>
              <a:off x="5444744" y="5356224"/>
              <a:ext cx="1905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7" name="Oval Callout 66"/>
            <p:cNvSpPr/>
            <p:nvPr/>
          </p:nvSpPr>
          <p:spPr bwMode="auto">
            <a:xfrm rot="10800000">
              <a:off x="3128650" y="3623964"/>
              <a:ext cx="4999350" cy="3526134"/>
            </a:xfrm>
            <a:prstGeom prst="wedgeEllipseCallout">
              <a:avLst>
                <a:gd name="adj1" fmla="val 46442"/>
                <a:gd name="adj2" fmla="val 48117"/>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grpSp>
      <p:sp>
        <p:nvSpPr>
          <p:cNvPr id="76" name="Rectangle 75"/>
          <p:cNvSpPr/>
          <p:nvPr/>
        </p:nvSpPr>
        <p:spPr bwMode="auto">
          <a:xfrm>
            <a:off x="2400300" y="4395443"/>
            <a:ext cx="787400" cy="215906"/>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System Model </a:t>
            </a:r>
            <a:r>
              <a:rPr lang="en-US" dirty="0" smtClean="0">
                <a:cs typeface="Arial" charset="0"/>
              </a:rPr>
              <a:t>— </a:t>
            </a:r>
            <a:r>
              <a:rPr lang="en-US" dirty="0" smtClean="0"/>
              <a:t>Processing</a:t>
            </a:r>
            <a:endParaRPr lang="en-US" dirty="0"/>
          </a:p>
        </p:txBody>
      </p:sp>
      <p:sp>
        <p:nvSpPr>
          <p:cNvPr id="30" name="Content Placeholder 29"/>
          <p:cNvSpPr>
            <a:spLocks noGrp="1"/>
          </p:cNvSpPr>
          <p:nvPr>
            <p:ph idx="1"/>
          </p:nvPr>
        </p:nvSpPr>
        <p:spPr>
          <a:xfrm>
            <a:off x="0" y="731838"/>
            <a:ext cx="9144000" cy="854075"/>
          </a:xfrm>
        </p:spPr>
        <p:txBody>
          <a:bodyPr/>
          <a:lstStyle/>
          <a:p>
            <a:r>
              <a:rPr lang="en-US" dirty="0" smtClean="0"/>
              <a:t>tasks execute on processing elements (PEs) [if data on </a:t>
            </a:r>
            <a:r>
              <a:rPr lang="en-US" dirty="0" err="1" smtClean="0"/>
              <a:t>HD</a:t>
            </a:r>
            <a:r>
              <a:rPr lang="en-US" i="1" baseline="-25000" dirty="0" err="1" smtClean="0"/>
              <a:t>j</a:t>
            </a:r>
            <a:r>
              <a:rPr lang="en-US" dirty="0" smtClean="0"/>
              <a:t>]</a:t>
            </a:r>
          </a:p>
          <a:p>
            <a:pPr lvl="1"/>
            <a:r>
              <a:rPr lang="en-US" dirty="0" smtClean="0"/>
              <a:t>required input data must be present in RAM to execute task</a:t>
            </a:r>
            <a:endParaRPr lang="en-US" dirty="0"/>
          </a:p>
        </p:txBody>
      </p:sp>
      <p:sp>
        <p:nvSpPr>
          <p:cNvPr id="4" name="Slide Number Placeholder 3"/>
          <p:cNvSpPr>
            <a:spLocks noGrp="1"/>
          </p:cNvSpPr>
          <p:nvPr>
            <p:ph type="sldNum" sz="quarter" idx="10"/>
          </p:nvPr>
        </p:nvSpPr>
        <p:spPr/>
        <p:txBody>
          <a:bodyPr/>
          <a:lstStyle/>
          <a:p>
            <a:pPr>
              <a:defRPr/>
            </a:pPr>
            <a:fld id="{57ED56A7-23FA-4112-93E1-42D75AC5E28D}" type="slidenum">
              <a:rPr lang="en-US" smtClean="0"/>
              <a:pPr>
                <a:defRPr/>
              </a:pPr>
              <a:t>7</a:t>
            </a:fld>
            <a:endParaRPr lang="en-US"/>
          </a:p>
        </p:txBody>
      </p:sp>
      <p:sp>
        <p:nvSpPr>
          <p:cNvPr id="50" name="TextBox 49"/>
          <p:cNvSpPr txBox="1"/>
          <p:nvPr/>
        </p:nvSpPr>
        <p:spPr>
          <a:xfrm>
            <a:off x="571500" y="1585913"/>
            <a:ext cx="2311400" cy="707886"/>
          </a:xfrm>
          <a:prstGeom prst="rect">
            <a:avLst/>
          </a:prstGeom>
          <a:noFill/>
        </p:spPr>
        <p:txBody>
          <a:bodyPr wrap="square" rtlCol="0">
            <a:spAutoFit/>
          </a:bodyPr>
          <a:lstStyle/>
          <a:p>
            <a:pPr algn="ctr"/>
            <a:r>
              <a:rPr lang="en-US" sz="2000" dirty="0" smtClean="0"/>
              <a:t>satellite data at compute node </a:t>
            </a:r>
            <a:r>
              <a:rPr lang="en-US" sz="2000" i="1" dirty="0" smtClean="0"/>
              <a:t>j</a:t>
            </a:r>
            <a:endParaRPr lang="en-US" sz="2000" i="1" dirty="0"/>
          </a:p>
        </p:txBody>
      </p:sp>
      <p:sp>
        <p:nvSpPr>
          <p:cNvPr id="63" name="Rectangle 62"/>
          <p:cNvSpPr/>
          <p:nvPr/>
        </p:nvSpPr>
        <p:spPr bwMode="auto">
          <a:xfrm>
            <a:off x="1821510" y="2882894"/>
            <a:ext cx="259702" cy="215906"/>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1333208" y="2882894"/>
            <a:ext cx="488302" cy="215906"/>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a:off x="1293812" y="2476494"/>
            <a:ext cx="787400" cy="215906"/>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cxnSp>
        <p:nvCxnSpPr>
          <p:cNvPr id="72" name="Straight Arrow Connector 71"/>
          <p:cNvCxnSpPr/>
          <p:nvPr/>
        </p:nvCxnSpPr>
        <p:spPr bwMode="auto">
          <a:xfrm rot="10800000">
            <a:off x="3289300" y="4425603"/>
            <a:ext cx="199644"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4" name="Rectangle 73"/>
          <p:cNvSpPr/>
          <p:nvPr/>
        </p:nvSpPr>
        <p:spPr bwMode="auto">
          <a:xfrm>
            <a:off x="2927998" y="4782791"/>
            <a:ext cx="259702" cy="215906"/>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75" name="Rectangle 74"/>
          <p:cNvSpPr/>
          <p:nvPr/>
        </p:nvSpPr>
        <p:spPr bwMode="auto">
          <a:xfrm>
            <a:off x="2439696" y="4782791"/>
            <a:ext cx="488302" cy="215906"/>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78" name="Diamond 77"/>
          <p:cNvSpPr/>
          <p:nvPr/>
        </p:nvSpPr>
        <p:spPr bwMode="auto">
          <a:xfrm>
            <a:off x="6159500" y="2133600"/>
            <a:ext cx="1155700" cy="965200"/>
          </a:xfrm>
          <a:prstGeom prst="diamond">
            <a:avLst/>
          </a:prstGeom>
          <a:noFill/>
          <a:ln w="25400" cap="flat" cmpd="sng" algn="ctr">
            <a:solidFill>
              <a:srgbClr val="CC0066"/>
            </a:solidFill>
            <a:prstDash val="solid"/>
            <a:round/>
            <a:headEnd type="none" w="med" len="med"/>
            <a:tailEnd type="none" w="med" len="med"/>
          </a:ln>
          <a:effectLst/>
        </p:spPr>
        <p:txBody>
          <a:bodyPr vert="horz" wrap="square" lIns="0" tIns="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1"/>
              </a:buClr>
              <a:buSzTx/>
              <a:buNone/>
              <a:tabLst/>
            </a:pPr>
            <a:r>
              <a:rPr kumimoji="1" lang="en-US" sz="2400" b="0" i="0" u="none" strike="noStrike" cap="none" normalizeH="0" baseline="0" dirty="0" smtClean="0">
                <a:ln>
                  <a:noFill/>
                </a:ln>
                <a:solidFill>
                  <a:schemeClr val="tx1"/>
                </a:solidFill>
                <a:effectLst/>
                <a:latin typeface="Arial" charset="0"/>
              </a:rPr>
              <a:t>task</a:t>
            </a:r>
            <a:r>
              <a:rPr kumimoji="1" lang="en-US" sz="2400" b="0" i="0" u="none" strike="noStrike" cap="none" normalizeH="0" dirty="0" smtClean="0">
                <a:ln>
                  <a:noFill/>
                </a:ln>
                <a:solidFill>
                  <a:schemeClr val="tx1"/>
                </a:solidFill>
                <a:effectLst/>
                <a:latin typeface="Arial" charset="0"/>
              </a:rPr>
              <a:t> 1</a:t>
            </a:r>
            <a:endParaRPr kumimoji="1" lang="en-US" sz="2400" b="0" i="0" u="none" strike="noStrike" cap="none" normalizeH="0" baseline="0" dirty="0" smtClean="0">
              <a:ln>
                <a:noFill/>
              </a:ln>
              <a:solidFill>
                <a:schemeClr val="tx1"/>
              </a:solidFill>
              <a:effectLst/>
              <a:latin typeface="Arial" charset="0"/>
            </a:endParaRPr>
          </a:p>
        </p:txBody>
      </p:sp>
      <p:sp>
        <p:nvSpPr>
          <p:cNvPr id="79" name="Rectangle 78"/>
          <p:cNvSpPr/>
          <p:nvPr/>
        </p:nvSpPr>
        <p:spPr bwMode="auto">
          <a:xfrm>
            <a:off x="5081296" y="2700199"/>
            <a:ext cx="488302" cy="215906"/>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80" name="Rectangle 79"/>
          <p:cNvSpPr/>
          <p:nvPr/>
        </p:nvSpPr>
        <p:spPr bwMode="auto">
          <a:xfrm>
            <a:off x="5041900" y="2293799"/>
            <a:ext cx="787400" cy="215906"/>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cxnSp>
        <p:nvCxnSpPr>
          <p:cNvPr id="84" name="Straight Arrow Connector 83"/>
          <p:cNvCxnSpPr>
            <a:stCxn id="80" idx="3"/>
            <a:endCxn id="78" idx="1"/>
          </p:cNvCxnSpPr>
          <p:nvPr/>
        </p:nvCxnSpPr>
        <p:spPr bwMode="auto">
          <a:xfrm>
            <a:off x="5829300" y="2401752"/>
            <a:ext cx="330200" cy="2144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6" name="Straight Arrow Connector 85"/>
          <p:cNvCxnSpPr>
            <a:stCxn id="79" idx="3"/>
            <a:endCxn id="78" idx="1"/>
          </p:cNvCxnSpPr>
          <p:nvPr/>
        </p:nvCxnSpPr>
        <p:spPr bwMode="auto">
          <a:xfrm flipV="1">
            <a:off x="5569598" y="2616200"/>
            <a:ext cx="589902" cy="19195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7" name="Rectangle 86"/>
          <p:cNvSpPr/>
          <p:nvPr/>
        </p:nvSpPr>
        <p:spPr bwMode="auto">
          <a:xfrm>
            <a:off x="7585722" y="2489194"/>
            <a:ext cx="912165" cy="215906"/>
          </a:xfrm>
          <a:prstGeom prst="rect">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cxnSp>
        <p:nvCxnSpPr>
          <p:cNvPr id="88" name="Straight Arrow Connector 87"/>
          <p:cNvCxnSpPr>
            <a:stCxn id="78" idx="3"/>
            <a:endCxn id="87" idx="1"/>
          </p:cNvCxnSpPr>
          <p:nvPr/>
        </p:nvCxnSpPr>
        <p:spPr bwMode="auto">
          <a:xfrm flipV="1">
            <a:off x="7315200" y="2597147"/>
            <a:ext cx="270522" cy="190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2" name="Rectangle 91"/>
          <p:cNvSpPr/>
          <p:nvPr/>
        </p:nvSpPr>
        <p:spPr bwMode="auto">
          <a:xfrm>
            <a:off x="2260600" y="5854695"/>
            <a:ext cx="912165" cy="215906"/>
          </a:xfrm>
          <a:prstGeom prst="rect">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93" name="Rectangle 92"/>
          <p:cNvSpPr/>
          <p:nvPr/>
        </p:nvSpPr>
        <p:spPr bwMode="auto">
          <a:xfrm>
            <a:off x="2400300" y="4397025"/>
            <a:ext cx="787400" cy="215906"/>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94" name="Rectangle 93"/>
          <p:cNvSpPr/>
          <p:nvPr/>
        </p:nvSpPr>
        <p:spPr bwMode="auto">
          <a:xfrm>
            <a:off x="2436522" y="4782791"/>
            <a:ext cx="488302" cy="215906"/>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Char char="•"/>
              <a:tabLst/>
            </a:pPr>
            <a:endParaRPr kumimoji="1" lang="en-US" sz="4000" b="0" i="0" u="none" strike="noStrike" cap="none" normalizeH="0" baseline="0" smtClean="0">
              <a:ln>
                <a:noFill/>
              </a:ln>
              <a:solidFill>
                <a:schemeClr val="tx1"/>
              </a:solidFill>
              <a:effectLst/>
              <a:latin typeface="Arial" charset="0"/>
            </a:endParaRPr>
          </a:p>
        </p:txBody>
      </p:sp>
      <p:sp>
        <p:nvSpPr>
          <p:cNvPr id="95" name="Diamond 94"/>
          <p:cNvSpPr/>
          <p:nvPr/>
        </p:nvSpPr>
        <p:spPr bwMode="auto">
          <a:xfrm>
            <a:off x="2400300" y="5771388"/>
            <a:ext cx="457202" cy="414636"/>
          </a:xfrm>
          <a:prstGeom prst="diamond">
            <a:avLst/>
          </a:prstGeom>
          <a:noFill/>
          <a:ln w="25400" cap="flat" cmpd="sng" algn="ctr">
            <a:solidFill>
              <a:srgbClr val="CC0066"/>
            </a:solidFill>
            <a:prstDash val="solid"/>
            <a:round/>
            <a:headEnd type="none" w="med" len="med"/>
            <a:tailEnd type="none" w="med" len="med"/>
          </a:ln>
          <a:effectLst/>
        </p:spPr>
        <p:txBody>
          <a:bodyPr vert="horz" wrap="square" lIns="0" tIns="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1"/>
              </a:buClr>
              <a:buSzTx/>
              <a:buNone/>
              <a:tabLst/>
            </a:pPr>
            <a:r>
              <a:rPr kumimoji="1" lang="en-US" sz="1800" b="0" i="1" u="none" strike="noStrike" cap="none" normalizeH="0" baseline="0" dirty="0" smtClean="0">
                <a:ln>
                  <a:noFill/>
                </a:ln>
                <a:solidFill>
                  <a:schemeClr val="tx1"/>
                </a:solidFill>
                <a:effectLst/>
                <a:latin typeface="Arial" charset="0"/>
              </a:rPr>
              <a:t>t</a:t>
            </a:r>
            <a:r>
              <a:rPr kumimoji="1" lang="en-US" sz="1800" b="0" i="0" u="none" strike="noStrike" cap="none" normalizeH="0" dirty="0" smtClean="0">
                <a:ln>
                  <a:noFill/>
                </a:ln>
                <a:solidFill>
                  <a:schemeClr val="tx1"/>
                </a:solidFill>
                <a:effectLst/>
                <a:latin typeface="Arial" charset="0"/>
              </a:rPr>
              <a:t> </a:t>
            </a:r>
            <a:r>
              <a:rPr kumimoji="1" lang="en-US" sz="1800" b="0" i="0" u="none" strike="noStrike" cap="none" normalizeH="0" baseline="-25000" dirty="0" smtClean="0">
                <a:ln>
                  <a:noFill/>
                </a:ln>
                <a:solidFill>
                  <a:schemeClr val="tx1"/>
                </a:solidFill>
                <a:effectLst/>
                <a:latin typeface="Arial" charset="0"/>
              </a:rPr>
              <a:t>1</a:t>
            </a:r>
          </a:p>
        </p:txBody>
      </p:sp>
      <p:sp>
        <p:nvSpPr>
          <p:cNvPr id="96" name="TextBox 95"/>
          <p:cNvSpPr txBox="1"/>
          <p:nvPr/>
        </p:nvSpPr>
        <p:spPr>
          <a:xfrm>
            <a:off x="4183888" y="1649413"/>
            <a:ext cx="2826512" cy="523220"/>
          </a:xfrm>
          <a:prstGeom prst="rect">
            <a:avLst/>
          </a:prstGeom>
          <a:noFill/>
        </p:spPr>
        <p:txBody>
          <a:bodyPr wrap="square" rtlCol="0">
            <a:spAutoFit/>
          </a:bodyPr>
          <a:lstStyle/>
          <a:p>
            <a:r>
              <a:rPr lang="en-US" sz="2800" dirty="0" smtClean="0"/>
              <a:t>input data sets</a:t>
            </a:r>
            <a:endParaRPr lang="en-US" sz="2800" dirty="0"/>
          </a:p>
        </p:txBody>
      </p:sp>
      <p:sp>
        <p:nvSpPr>
          <p:cNvPr id="97" name="TextBox 96"/>
          <p:cNvSpPr txBox="1"/>
          <p:nvPr/>
        </p:nvSpPr>
        <p:spPr>
          <a:xfrm>
            <a:off x="7242822" y="1949123"/>
            <a:ext cx="1505712" cy="523220"/>
          </a:xfrm>
          <a:prstGeom prst="rect">
            <a:avLst/>
          </a:prstGeom>
          <a:noFill/>
        </p:spPr>
        <p:txBody>
          <a:bodyPr wrap="square" rtlCol="0">
            <a:spAutoFit/>
          </a:bodyPr>
          <a:lstStyle/>
          <a:p>
            <a:pPr>
              <a:buNone/>
            </a:pPr>
            <a:r>
              <a:rPr lang="en-US" sz="2800" dirty="0" smtClean="0"/>
              <a:t>results</a:t>
            </a:r>
            <a:endParaRPr lang="en-US" sz="2800" dirty="0"/>
          </a:p>
        </p:txBody>
      </p:sp>
      <p:sp>
        <p:nvSpPr>
          <p:cNvPr id="42" name="TextBox 41"/>
          <p:cNvSpPr txBox="1"/>
          <p:nvPr/>
        </p:nvSpPr>
        <p:spPr>
          <a:xfrm>
            <a:off x="3606800" y="1710035"/>
            <a:ext cx="1086612" cy="461665"/>
          </a:xfrm>
          <a:prstGeom prst="rect">
            <a:avLst/>
          </a:prstGeom>
          <a:noFill/>
        </p:spPr>
        <p:txBody>
          <a:bodyPr wrap="square" rtlCol="0">
            <a:spAutoFit/>
          </a:bodyPr>
          <a:lstStyle/>
          <a:p>
            <a:pPr>
              <a:buClr>
                <a:srgbClr val="FF0000"/>
              </a:buClr>
              <a:buFont typeface="Arial" pitchFamily="34" charset="0"/>
              <a:buChar char="●"/>
            </a:pPr>
            <a:r>
              <a:rPr lang="en-US" sz="2400" dirty="0" smtClean="0"/>
              <a:t>ex.</a:t>
            </a:r>
            <a:endParaRPr lang="en-US" sz="2400" dirty="0"/>
          </a:p>
        </p:txBody>
      </p:sp>
      <p:pic>
        <p:nvPicPr>
          <p:cNvPr id="43" name="Picture 42" descr="1262_animado.gif"/>
          <p:cNvPicPr>
            <a:picLocks noChangeAspect="1"/>
          </p:cNvPicPr>
          <p:nvPr/>
        </p:nvPicPr>
        <p:blipFill>
          <a:blip r:embed="rId3" cstate="print"/>
          <a:stretch>
            <a:fillRect/>
          </a:stretch>
        </p:blipFill>
        <p:spPr>
          <a:xfrm>
            <a:off x="1671273" y="5618461"/>
            <a:ext cx="475027" cy="6762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4.44444E-6 -2.96296E-6 L 0.15 -0.02222 " pathEditMode="relative" rAng="0" ptsTypes="AA">
                                      <p:cBhvr>
                                        <p:cTn id="32" dur="1000" fill="hold"/>
                                        <p:tgtEl>
                                          <p:spTgt spid="76"/>
                                        </p:tgtEl>
                                        <p:attrNameLst>
                                          <p:attrName>ppt_x</p:attrName>
                                          <p:attrName>ppt_y</p:attrName>
                                        </p:attrNameLst>
                                      </p:cBhvr>
                                      <p:rCtr x="75" y="-11"/>
                                    </p:animMotion>
                                  </p:childTnLst>
                                </p:cTn>
                              </p:par>
                              <p:par>
                                <p:cTn id="33" presetID="1" presetClass="entr" presetSubtype="0" fill="hold" nodeType="withEffect">
                                  <p:stCondLst>
                                    <p:cond delay="0"/>
                                  </p:stCondLst>
                                  <p:childTnLst>
                                    <p:set>
                                      <p:cBhvr>
                                        <p:cTn id="34" dur="1" fill="hold">
                                          <p:stCondLst>
                                            <p:cond delay="0"/>
                                          </p:stCondLst>
                                        </p:cTn>
                                        <p:tgtEl>
                                          <p:spTgt spid="91">
                                            <p:txEl>
                                              <p:pRg st="0" end="0"/>
                                            </p:txEl>
                                          </p:spTgt>
                                        </p:tgtEl>
                                        <p:attrNameLst>
                                          <p:attrName>style.visibility</p:attrName>
                                        </p:attrNameLst>
                                      </p:cBhvr>
                                      <p:to>
                                        <p:strVal val="visible"/>
                                      </p:to>
                                    </p:set>
                                  </p:childTnLst>
                                </p:cTn>
                              </p:par>
                              <p:par>
                                <p:cTn id="35" presetID="0" presetClass="path" presetSubtype="0" accel="50000" decel="50000" fill="hold" grpId="0" nodeType="withEffect">
                                  <p:stCondLst>
                                    <p:cond delay="0"/>
                                  </p:stCondLst>
                                  <p:childTnLst>
                                    <p:animMotion origin="layout" path="M -2.77778E-6 -4.44444E-6 L 0.16216 -0.03171 " pathEditMode="relative" rAng="0" ptsTypes="AA">
                                      <p:cBhvr>
                                        <p:cTn id="36" dur="1000" fill="hold"/>
                                        <p:tgtEl>
                                          <p:spTgt spid="75"/>
                                        </p:tgtEl>
                                        <p:attrNameLst>
                                          <p:attrName>ppt_x</p:attrName>
                                          <p:attrName>ppt_y</p:attrName>
                                        </p:attrNameLst>
                                      </p:cBhvr>
                                      <p:rCtr x="81" y="-16"/>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1">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1000" fill="hold"/>
                                        <p:tgtEl>
                                          <p:spTgt spid="92"/>
                                        </p:tgtEl>
                                        <p:attrNameLst>
                                          <p:attrName>ppt_w</p:attrName>
                                        </p:attrNameLst>
                                      </p:cBhvr>
                                      <p:tavLst>
                                        <p:tav tm="0">
                                          <p:val>
                                            <p:strVal val="#ppt_w*0.70"/>
                                          </p:val>
                                        </p:tav>
                                        <p:tav tm="100000">
                                          <p:val>
                                            <p:strVal val="#ppt_w"/>
                                          </p:val>
                                        </p:tav>
                                      </p:tavLst>
                                    </p:anim>
                                    <p:anim calcmode="lin" valueType="num">
                                      <p:cBhvr>
                                        <p:cTn id="56" dur="1000" fill="hold"/>
                                        <p:tgtEl>
                                          <p:spTgt spid="92"/>
                                        </p:tgtEl>
                                        <p:attrNameLst>
                                          <p:attrName>ppt_h</p:attrName>
                                        </p:attrNameLst>
                                      </p:cBhvr>
                                      <p:tavLst>
                                        <p:tav tm="0">
                                          <p:val>
                                            <p:strVal val="#ppt_h"/>
                                          </p:val>
                                        </p:tav>
                                        <p:tav tm="100000">
                                          <p:val>
                                            <p:strVal val="#ppt_h"/>
                                          </p:val>
                                        </p:tav>
                                      </p:tavLst>
                                    </p:anim>
                                    <p:animEffect transition="in" filter="fade">
                                      <p:cBhvr>
                                        <p:cTn id="57" dur="1000"/>
                                        <p:tgtEl>
                                          <p:spTgt spid="92"/>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87"/>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88"/>
                                        </p:tgtEl>
                                        <p:attrNameLst>
                                          <p:attrName>style.visibility</p:attrName>
                                        </p:attrNameLst>
                                      </p:cBhvr>
                                      <p:to>
                                        <p:strVal val="visible"/>
                                      </p:to>
                                    </p:set>
                                  </p:childTnLst>
                                </p:cTn>
                              </p:par>
                              <p:par>
                                <p:cTn id="64" presetID="1" presetClass="exit" presetSubtype="0" fill="hold" nodeType="withEffect">
                                  <p:stCondLst>
                                    <p:cond delay="0"/>
                                  </p:stCondLst>
                                  <p:childTnLst>
                                    <p:set>
                                      <p:cBhvr>
                                        <p:cTn id="65" dur="1" fill="hold">
                                          <p:stCondLst>
                                            <p:cond delay="0"/>
                                          </p:stCondLst>
                                        </p:cTn>
                                        <p:tgtEl>
                                          <p:spTgt spid="43"/>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91">
                                            <p:txEl>
                                              <p:pRg st="2" end="2"/>
                                            </p:txEl>
                                          </p:spTgt>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91">
                                            <p:txEl>
                                              <p:pRg st="3" end="3"/>
                                            </p:txEl>
                                          </p:spTgt>
                                        </p:tgtEl>
                                        <p:attrNameLst>
                                          <p:attrName>style.visibility</p:attrName>
                                        </p:attrNameLst>
                                      </p:cBhvr>
                                      <p:to>
                                        <p:strVal val="visible"/>
                                      </p:to>
                                    </p:set>
                                  </p:childTnLst>
                                </p:cTn>
                              </p:par>
                              <p:par>
                                <p:cTn id="70" presetID="0" presetClass="path" presetSubtype="0" accel="50000" decel="50000" fill="hold" grpId="1" nodeType="withEffect">
                                  <p:stCondLst>
                                    <p:cond delay="0"/>
                                  </p:stCondLst>
                                  <p:childTnLst>
                                    <p:animMotion origin="layout" path="M 2.77778E-7 1.11022E-16 L 0.13906 -0.15486 " pathEditMode="relative" rAng="0" ptsTypes="AA">
                                      <p:cBhvr>
                                        <p:cTn id="71" dur="1000" fill="hold"/>
                                        <p:tgtEl>
                                          <p:spTgt spid="92"/>
                                        </p:tgtEl>
                                        <p:attrNameLst>
                                          <p:attrName>ppt_x</p:attrName>
                                          <p:attrName>ppt_y</p:attrName>
                                        </p:attrNameLst>
                                      </p:cBhvr>
                                      <p:rCtr x="69" y="-78"/>
                                    </p:animMotion>
                                  </p:childTnLst>
                                </p:cTn>
                              </p:par>
                              <p:par>
                                <p:cTn id="72" presetID="10" presetClass="exit" presetSubtype="0" fill="hold" grpId="1" nodeType="withEffect">
                                  <p:stCondLst>
                                    <p:cond delay="0"/>
                                  </p:stCondLst>
                                  <p:childTnLst>
                                    <p:animEffect transition="out" filter="fade">
                                      <p:cBhvr>
                                        <p:cTn id="73" dur="2000"/>
                                        <p:tgtEl>
                                          <p:spTgt spid="95"/>
                                        </p:tgtEl>
                                      </p:cBhvr>
                                    </p:animEffect>
                                    <p:set>
                                      <p:cBhvr>
                                        <p:cTn id="74" dur="1" fill="hold">
                                          <p:stCondLst>
                                            <p:cond delay="1999"/>
                                          </p:stCondLst>
                                        </p:cTn>
                                        <p:tgtEl>
                                          <p:spTgt spid="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6" grpId="1" animBg="1"/>
      <p:bldP spid="74" grpId="0" animBg="1"/>
      <p:bldP spid="75" grpId="0" animBg="1"/>
      <p:bldP spid="75" grpId="1" animBg="1"/>
      <p:bldP spid="78" grpId="0" animBg="1"/>
      <p:bldP spid="79" grpId="0" animBg="1"/>
      <p:bldP spid="80" grpId="0" animBg="1"/>
      <p:bldP spid="87" grpId="0" animBg="1"/>
      <p:bldP spid="92" grpId="0" animBg="1"/>
      <p:bldP spid="92" grpId="1" animBg="1"/>
      <p:bldP spid="93" grpId="0" animBg="1"/>
      <p:bldP spid="94" grpId="0" animBg="1"/>
      <p:bldP spid="95" grpId="0" animBg="1"/>
      <p:bldP spid="95" grpId="1" animBg="1"/>
      <p:bldP spid="96" grpId="0"/>
      <p:bldP spid="97" grpId="0"/>
      <p:bldP spid="4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Model </a:t>
            </a:r>
            <a:r>
              <a:rPr lang="en-US" dirty="0" smtClean="0">
                <a:cs typeface="Arial" charset="0"/>
              </a:rPr>
              <a:t>— </a:t>
            </a:r>
            <a:r>
              <a:rPr lang="en-US" dirty="0" smtClean="0"/>
              <a:t>RAM Management</a:t>
            </a:r>
            <a:endParaRPr lang="en-US" dirty="0"/>
          </a:p>
        </p:txBody>
      </p:sp>
      <p:sp>
        <p:nvSpPr>
          <p:cNvPr id="3" name="Content Placeholder 2"/>
          <p:cNvSpPr>
            <a:spLocks noGrp="1"/>
          </p:cNvSpPr>
          <p:nvPr>
            <p:ph idx="1"/>
          </p:nvPr>
        </p:nvSpPr>
        <p:spPr>
          <a:xfrm>
            <a:off x="0" y="685800"/>
            <a:ext cx="9144000" cy="5400675"/>
          </a:xfrm>
        </p:spPr>
        <p:txBody>
          <a:bodyPr/>
          <a:lstStyle/>
          <a:p>
            <a:r>
              <a:rPr lang="en-US" dirty="0" smtClean="0"/>
              <a:t>RAM has a fixed capacity</a:t>
            </a:r>
          </a:p>
          <a:p>
            <a:pPr lvl="1"/>
            <a:r>
              <a:rPr lang="en-US" dirty="0" smtClean="0"/>
              <a:t>160Gbytes (based on DigitalGlobe computer center)</a:t>
            </a:r>
          </a:p>
          <a:p>
            <a:pPr lvl="2"/>
            <a:r>
              <a:rPr lang="en-US" dirty="0" smtClean="0"/>
              <a:t>assume 152Gbytes available for data</a:t>
            </a:r>
          </a:p>
          <a:p>
            <a:pPr lvl="2"/>
            <a:r>
              <a:rPr lang="en-US" dirty="0" smtClean="0"/>
              <a:t>typical data set was from 1Gbyte to 32Gbytes</a:t>
            </a:r>
          </a:p>
          <a:p>
            <a:r>
              <a:rPr lang="en-US" dirty="0" smtClean="0"/>
              <a:t>data sets can be swapped in and out of RAM if needed later</a:t>
            </a:r>
          </a:p>
          <a:p>
            <a:r>
              <a:rPr lang="en-US" dirty="0" smtClean="0"/>
              <a:t>all input data sets must be in RAM before task execution</a:t>
            </a:r>
          </a:p>
          <a:p>
            <a:pPr lvl="1"/>
            <a:r>
              <a:rPr lang="en-US" dirty="0" smtClean="0"/>
              <a:t>data sets must remain in RAM until execution is finished</a:t>
            </a:r>
          </a:p>
          <a:p>
            <a:pPr lvl="1"/>
            <a:r>
              <a:rPr lang="en-US" dirty="0" smtClean="0"/>
              <a:t>must reserve space in RAM for result</a:t>
            </a:r>
            <a:endParaRPr lang="en-US" dirty="0"/>
          </a:p>
        </p:txBody>
      </p:sp>
      <p:sp>
        <p:nvSpPr>
          <p:cNvPr id="4" name="Slide Number Placeholder 3"/>
          <p:cNvSpPr>
            <a:spLocks noGrp="1"/>
          </p:cNvSpPr>
          <p:nvPr>
            <p:ph type="sldNum" sz="quarter" idx="10"/>
          </p:nvPr>
        </p:nvSpPr>
        <p:spPr/>
        <p:txBody>
          <a:bodyPr/>
          <a:lstStyle/>
          <a:p>
            <a:pPr>
              <a:defRPr/>
            </a:pPr>
            <a:fld id="{57ED56A7-23FA-4112-93E1-42D75AC5E28D}" type="slidenum">
              <a:rPr lang="en-US" smtClean="0"/>
              <a:pPr>
                <a:defRPr/>
              </a:pPr>
              <a:t>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System Model </a:t>
            </a:r>
            <a:r>
              <a:rPr lang="en-US" dirty="0" smtClean="0">
                <a:cs typeface="Arial" charset="0"/>
              </a:rPr>
              <a:t>— Storage</a:t>
            </a:r>
            <a:endParaRPr lang="en-US" dirty="0" smtClean="0"/>
          </a:p>
        </p:txBody>
      </p:sp>
      <p:sp>
        <p:nvSpPr>
          <p:cNvPr id="21507" name="Content Placeholder 2"/>
          <p:cNvSpPr>
            <a:spLocks noGrp="1"/>
          </p:cNvSpPr>
          <p:nvPr>
            <p:ph idx="1"/>
          </p:nvPr>
        </p:nvSpPr>
        <p:spPr>
          <a:xfrm>
            <a:off x="0" y="771525"/>
            <a:ext cx="9144000" cy="4511675"/>
          </a:xfrm>
        </p:spPr>
        <p:txBody>
          <a:bodyPr/>
          <a:lstStyle/>
          <a:p>
            <a:r>
              <a:rPr lang="en-US" dirty="0" smtClean="0"/>
              <a:t>satellite data sets allocated prior to task execution </a:t>
            </a:r>
          </a:p>
          <a:p>
            <a:pPr lvl="1"/>
            <a:r>
              <a:rPr lang="en-US" dirty="0" smtClean="0"/>
              <a:t>two scenarios for satellite data allocation </a:t>
            </a:r>
          </a:p>
          <a:p>
            <a:pPr lvl="2"/>
            <a:r>
              <a:rPr lang="en-US" dirty="0" smtClean="0"/>
              <a:t>determined by the heuristic</a:t>
            </a:r>
          </a:p>
          <a:p>
            <a:pPr lvl="2"/>
            <a:r>
              <a:rPr lang="en-US" dirty="0" smtClean="0"/>
              <a:t>randomly assigned (pre-determined)</a:t>
            </a:r>
          </a:p>
          <a:p>
            <a:r>
              <a:rPr lang="en-US" dirty="0" smtClean="0"/>
              <a:t>inter-task data is transmitted if destination </a:t>
            </a:r>
            <a:br>
              <a:rPr lang="en-US" dirty="0" smtClean="0"/>
            </a:br>
            <a:r>
              <a:rPr lang="en-US" dirty="0" smtClean="0"/>
              <a:t>is not equal to source</a:t>
            </a:r>
          </a:p>
        </p:txBody>
      </p:sp>
      <p:sp>
        <p:nvSpPr>
          <p:cNvPr id="4" name="Slide Number Placeholder 3"/>
          <p:cNvSpPr>
            <a:spLocks noGrp="1"/>
          </p:cNvSpPr>
          <p:nvPr>
            <p:ph type="sldNum" sz="quarter" idx="10"/>
          </p:nvPr>
        </p:nvSpPr>
        <p:spPr/>
        <p:txBody>
          <a:bodyPr/>
          <a:lstStyle/>
          <a:p>
            <a:pPr>
              <a:defRPr/>
            </a:pPr>
            <a:fld id="{57ED56A7-23FA-4112-93E1-42D75AC5E28D}" type="slidenum">
              <a:rPr lang="en-US" smtClean="0"/>
              <a:pPr>
                <a:defRPr/>
              </a:pPr>
              <a:t>9</a:t>
            </a:fld>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urdue-jkk">
  <a:themeElements>
    <a:clrScheme name="">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purdue-jk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bg1"/>
          </a:buClr>
          <a:buSzTx/>
          <a:buFontTx/>
          <a:buChar char="•"/>
          <a:tabLst/>
          <a:defRPr kumimoji="1"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bg1"/>
          </a:buClr>
          <a:buSzTx/>
          <a:buFontTx/>
          <a:buChar char="•"/>
          <a:tabLst/>
          <a:defRPr kumimoji="1"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urdue-jkk 1">
        <a:dk1>
          <a:srgbClr val="000000"/>
        </a:dk1>
        <a:lt1>
          <a:srgbClr val="FFFFFF"/>
        </a:lt1>
        <a:dk2>
          <a:srgbClr val="000000"/>
        </a:dk2>
        <a:lt2>
          <a:srgbClr val="393939"/>
        </a:lt2>
        <a:accent1>
          <a:srgbClr val="FF0000"/>
        </a:accent1>
        <a:accent2>
          <a:srgbClr val="00FF00"/>
        </a:accent2>
        <a:accent3>
          <a:srgbClr val="FFFFFF"/>
        </a:accent3>
        <a:accent4>
          <a:srgbClr val="000000"/>
        </a:accent4>
        <a:accent5>
          <a:srgbClr val="FFAAAA"/>
        </a:accent5>
        <a:accent6>
          <a:srgbClr val="00E700"/>
        </a:accent6>
        <a:hlink>
          <a:srgbClr val="0000FF"/>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siegel_conference</Template>
  <TotalTime>12797</TotalTime>
  <Words>1461</Words>
  <Application>Microsoft Office PowerPoint</Application>
  <PresentationFormat>On-screen Show (4:3)</PresentationFormat>
  <Paragraphs>522</Paragraphs>
  <Slides>27</Slides>
  <Notes>5</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purdue-jkk</vt:lpstr>
      <vt:lpstr>Photo Editor Photo</vt:lpstr>
      <vt:lpstr>Robust Resource Allocation  of DAGs in a Heterogeneous  Multi-core System</vt:lpstr>
      <vt:lpstr>Motivation</vt:lpstr>
      <vt:lpstr>Problem Statement</vt:lpstr>
      <vt:lpstr>Environment</vt:lpstr>
      <vt:lpstr>Contributions</vt:lpstr>
      <vt:lpstr>System Model — Satellite Data Placement</vt:lpstr>
      <vt:lpstr>System Model — Processing</vt:lpstr>
      <vt:lpstr>System Model — RAM Management</vt:lpstr>
      <vt:lpstr>System Model — Storage</vt:lpstr>
      <vt:lpstr>System Model — Applications</vt:lpstr>
      <vt:lpstr>System Model — Computation Parallelism</vt:lpstr>
      <vt:lpstr>Robustness — Three Questions </vt:lpstr>
      <vt:lpstr>Robustness — Example</vt:lpstr>
      <vt:lpstr>Related Work</vt:lpstr>
      <vt:lpstr>Dynamic Available Tasks Critical Path (DATCP)</vt:lpstr>
      <vt:lpstr>Dynamic Available Tasks Critical Path (DATCP)</vt:lpstr>
      <vt:lpstr>Dynamic Available Tasks Critical Path (DATCP)</vt:lpstr>
      <vt:lpstr>Dynamic Available Tasks Critical Path (DATCP)</vt:lpstr>
      <vt:lpstr>Dynamic Available Tasks Critical Path (DATCP)</vt:lpstr>
      <vt:lpstr>DATCP — Memory Management</vt:lpstr>
      <vt:lpstr>DATCP — Parallelizable Tasks</vt:lpstr>
      <vt:lpstr>DATCP — Satellite Data Placement</vt:lpstr>
      <vt:lpstr>Results</vt:lpstr>
      <vt:lpstr>Plot of Makespan vs. Robustness</vt:lpstr>
      <vt:lpstr>Conclusions</vt:lpstr>
      <vt:lpstr>Questions?</vt:lpstr>
      <vt:lpstr>Future Work</vt:lpstr>
    </vt:vector>
  </TitlesOfParts>
  <Company>Purdue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Robust Resource Allocation of DAGs in a Heterogeneous Multicore System</dc:title>
  <dc:creator>Luis Briceno</dc:creator>
  <cp:keywords>dynamic mapping, resource management</cp:keywords>
  <cp:lastModifiedBy>Luis Briceno</cp:lastModifiedBy>
  <cp:revision>270</cp:revision>
  <cp:lastPrinted>2000-03-28T19:52:16Z</cp:lastPrinted>
  <dcterms:created xsi:type="dcterms:W3CDTF">2009-10-20T20:31:41Z</dcterms:created>
  <dcterms:modified xsi:type="dcterms:W3CDTF">2010-04-15T19:48:36Z</dcterms:modified>
  <cp:category>RA</cp:category>
</cp:coreProperties>
</file>